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263" r:id="rId3"/>
    <p:sldId id="260" r:id="rId4"/>
    <p:sldId id="264" r:id="rId5"/>
    <p:sldId id="265" r:id="rId6"/>
    <p:sldId id="266" r:id="rId7"/>
    <p:sldId id="261" r:id="rId8"/>
    <p:sldId id="268" r:id="rId9"/>
    <p:sldId id="262" r:id="rId10"/>
    <p:sldId id="269" r:id="rId11"/>
    <p:sldId id="267" r:id="rId12"/>
    <p:sldId id="270"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C40"/>
    <a:srgbClr val="BF3831"/>
    <a:srgbClr val="1072D6"/>
    <a:srgbClr val="FDB754"/>
    <a:srgbClr val="16315D"/>
    <a:srgbClr val="188447"/>
    <a:srgbClr val="A9B7C8"/>
    <a:srgbClr val="54CA7B"/>
    <a:srgbClr val="54698F"/>
    <a:srgbClr val="D9D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5"/>
    <p:restoredTop sz="94674"/>
  </p:normalViewPr>
  <p:slideViewPr>
    <p:cSldViewPr snapToGrid="0" snapToObjects="1">
      <p:cViewPr>
        <p:scale>
          <a:sx n="120" d="100"/>
          <a:sy n="120" d="100"/>
        </p:scale>
        <p:origin x="-142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DB754"/>
              </a:solidFill>
              <a:ln w="19050">
                <a:noFill/>
              </a:ln>
              <a:effectLst/>
            </c:spPr>
          </c:dPt>
          <c:dPt>
            <c:idx val="1"/>
            <c:bubble3D val="0"/>
            <c:spPr>
              <a:solidFill>
                <a:srgbClr val="54CA7B"/>
              </a:solidFill>
              <a:ln w="19050">
                <a:solidFill>
                  <a:schemeClr val="lt1"/>
                </a:solidFill>
              </a:ln>
              <a:effectLst/>
            </c:spPr>
          </c:dPt>
          <c:cat>
            <c:strRef>
              <c:f>[Workbook1]Sheet2!$A$4:$A$5</c:f>
              <c:strCache>
                <c:ptCount val="2"/>
                <c:pt idx="0">
                  <c:v>Categorical</c:v>
                </c:pt>
                <c:pt idx="1">
                  <c:v>Numerical</c:v>
                </c:pt>
              </c:strCache>
            </c:strRef>
          </c:cat>
          <c:val>
            <c:numRef>
              <c:f>[Workbook1]Sheet2!$B$4:$B$5</c:f>
              <c:numCache>
                <c:formatCode>General</c:formatCode>
                <c:ptCount val="2"/>
                <c:pt idx="0">
                  <c:v>15.0</c:v>
                </c:pt>
                <c:pt idx="1">
                  <c:v>13.0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0EC4CA-B32D-AD4C-BFDE-15EA5FCC1C23}" type="datetimeFigureOut">
              <a:rPr lang="en-US" smtClean="0"/>
              <a:t>1/10/17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BF0B8-7055-3B47-95CD-98BEEF5FBD44}" type="slidenum">
              <a:rPr lang="en-US" smtClean="0"/>
              <a:t>‹#›</a:t>
            </a:fld>
            <a:endParaRPr lang="en-US"/>
          </a:p>
        </p:txBody>
      </p:sp>
    </p:spTree>
    <p:extLst>
      <p:ext uri="{BB962C8B-B14F-4D97-AF65-F5344CB8AC3E}">
        <p14:creationId xmlns:p14="http://schemas.microsoft.com/office/powerpoint/2010/main" val="1132684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4BF0B8-7055-3B47-95CD-98BEEF5FBD44}" type="slidenum">
              <a:rPr lang="en-US" smtClean="0"/>
              <a:t>2</a:t>
            </a:fld>
            <a:endParaRPr lang="en-US"/>
          </a:p>
        </p:txBody>
      </p:sp>
    </p:spTree>
    <p:extLst>
      <p:ext uri="{BB962C8B-B14F-4D97-AF65-F5344CB8AC3E}">
        <p14:creationId xmlns:p14="http://schemas.microsoft.com/office/powerpoint/2010/main" val="173931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C6177E-0197-FD4B-BBCD-710A1B1EE4CD}" type="datetimeFigureOut">
              <a:rPr lang="en-US" smtClean="0"/>
              <a:t>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954481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C6177E-0197-FD4B-BBCD-710A1B1EE4CD}" type="datetimeFigureOut">
              <a:rPr lang="en-US" smtClean="0"/>
              <a:t>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14673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C6177E-0197-FD4B-BBCD-710A1B1EE4CD}" type="datetimeFigureOut">
              <a:rPr lang="en-US" smtClean="0"/>
              <a:t>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68471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C6177E-0197-FD4B-BBCD-710A1B1EE4CD}" type="datetimeFigureOut">
              <a:rPr lang="en-US" smtClean="0"/>
              <a:t>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99342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C6177E-0197-FD4B-BBCD-710A1B1EE4CD}" type="datetimeFigureOut">
              <a:rPr lang="en-US" smtClean="0"/>
              <a:t>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58870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C6177E-0197-FD4B-BBCD-710A1B1EE4CD}" type="datetimeFigureOut">
              <a:rPr lang="en-US" smtClean="0"/>
              <a:t>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94447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C6177E-0197-FD4B-BBCD-710A1B1EE4CD}" type="datetimeFigureOut">
              <a:rPr lang="en-US" smtClean="0"/>
              <a:t>1/10/17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819674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C6177E-0197-FD4B-BBCD-710A1B1EE4CD}" type="datetimeFigureOut">
              <a:rPr lang="en-US" smtClean="0"/>
              <a:t>1/10/17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95530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6177E-0197-FD4B-BBCD-710A1B1EE4CD}" type="datetimeFigureOut">
              <a:rPr lang="en-US" smtClean="0"/>
              <a:t>1/10/17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301122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C6177E-0197-FD4B-BBCD-710A1B1EE4CD}" type="datetimeFigureOut">
              <a:rPr lang="en-US" smtClean="0"/>
              <a:t>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13824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C6177E-0197-FD4B-BBCD-710A1B1EE4CD}" type="datetimeFigureOut">
              <a:rPr lang="en-US" smtClean="0"/>
              <a:t>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B69519-C74B-5845-9928-B246A55396DC}" type="slidenum">
              <a:rPr lang="en-US" smtClean="0"/>
              <a:t>‹#›</a:t>
            </a:fld>
            <a:endParaRPr lang="en-US"/>
          </a:p>
        </p:txBody>
      </p:sp>
    </p:spTree>
    <p:extLst>
      <p:ext uri="{BB962C8B-B14F-4D97-AF65-F5344CB8AC3E}">
        <p14:creationId xmlns:p14="http://schemas.microsoft.com/office/powerpoint/2010/main" val="2134902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6177E-0197-FD4B-BBCD-710A1B1EE4CD}" type="datetimeFigureOut">
              <a:rPr lang="en-US" smtClean="0"/>
              <a:t>1/10/17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69519-C74B-5845-9928-B246A55396DC}" type="slidenum">
              <a:rPr lang="en-US" smtClean="0"/>
              <a:t>‹#›</a:t>
            </a:fld>
            <a:endParaRPr lang="en-US"/>
          </a:p>
        </p:txBody>
      </p:sp>
    </p:spTree>
    <p:extLst>
      <p:ext uri="{BB962C8B-B14F-4D97-AF65-F5344CB8AC3E}">
        <p14:creationId xmlns:p14="http://schemas.microsoft.com/office/powerpoint/2010/main" val="1588916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 Id="rId3" Type="http://schemas.openxmlformats.org/officeDocument/2006/relationships/image" Target="../media/image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err="1" smtClean="0">
                <a:latin typeface="SF UI Display" charset="0"/>
                <a:ea typeface="SF UI Display" charset="0"/>
                <a:cs typeface="SF UI Display" charset="0"/>
              </a:rPr>
              <a:t>Contex</a:t>
            </a:r>
            <a:endParaRPr lang="en-US" spc="600" dirty="0">
              <a:latin typeface="SF UI Display" charset="0"/>
              <a:ea typeface="SF UI Display" charset="0"/>
              <a:cs typeface="SF UI Display" charset="0"/>
            </a:endParaRPr>
          </a:p>
        </p:txBody>
      </p:sp>
      <p:sp>
        <p:nvSpPr>
          <p:cNvPr id="6" name="Rounded Rectangle 5"/>
          <p:cNvSpPr/>
          <p:nvPr/>
        </p:nvSpPr>
        <p:spPr>
          <a:xfrm>
            <a:off x="4277832" y="1627485"/>
            <a:ext cx="3678866" cy="691116"/>
          </a:xfrm>
          <a:prstGeom prst="roundRect">
            <a:avLst/>
          </a:prstGeom>
          <a:noFill/>
          <a:ln w="19050">
            <a:solidFill>
              <a:srgbClr val="071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7832" y="1788377"/>
            <a:ext cx="3678865" cy="369332"/>
          </a:xfrm>
          <a:prstGeom prst="rect">
            <a:avLst/>
          </a:prstGeom>
        </p:spPr>
        <p:txBody>
          <a:bodyPr wrap="square">
            <a:spAutoFit/>
          </a:bodyPr>
          <a:lstStyle/>
          <a:p>
            <a:pPr algn="ctr"/>
            <a:r>
              <a:rPr lang="en-US" spc="300" dirty="0" smtClean="0">
                <a:latin typeface="SF UI Display Light" charset="0"/>
                <a:ea typeface="SF UI Display Light" charset="0"/>
                <a:cs typeface="SF UI Display Light" charset="0"/>
              </a:rPr>
              <a:t>The Data Set</a:t>
            </a:r>
          </a:p>
        </p:txBody>
      </p:sp>
      <p:sp>
        <p:nvSpPr>
          <p:cNvPr id="10" name="Rounded Rectangle 9"/>
          <p:cNvSpPr/>
          <p:nvPr/>
        </p:nvSpPr>
        <p:spPr>
          <a:xfrm>
            <a:off x="4277832" y="2479493"/>
            <a:ext cx="3678866" cy="691116"/>
          </a:xfrm>
          <a:prstGeom prst="roundRect">
            <a:avLst/>
          </a:prstGeom>
          <a:noFill/>
          <a:ln w="19050">
            <a:solidFill>
              <a:srgbClr val="071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77832" y="3331501"/>
            <a:ext cx="3678866" cy="691116"/>
          </a:xfrm>
          <a:prstGeom prst="roundRect">
            <a:avLst/>
          </a:prstGeom>
          <a:noFill/>
          <a:ln w="19050">
            <a:solidFill>
              <a:srgbClr val="071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277832" y="4183509"/>
            <a:ext cx="3678866" cy="691116"/>
          </a:xfrm>
          <a:prstGeom prst="roundRect">
            <a:avLst/>
          </a:prstGeom>
          <a:noFill/>
          <a:ln w="19050">
            <a:solidFill>
              <a:srgbClr val="071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277832" y="5035517"/>
            <a:ext cx="3678866" cy="691116"/>
          </a:xfrm>
          <a:prstGeom prst="roundRect">
            <a:avLst/>
          </a:prstGeom>
          <a:noFill/>
          <a:ln w="19050">
            <a:solidFill>
              <a:srgbClr val="071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77832" y="2640385"/>
            <a:ext cx="3678865" cy="369332"/>
          </a:xfrm>
          <a:prstGeom prst="rect">
            <a:avLst/>
          </a:prstGeom>
        </p:spPr>
        <p:txBody>
          <a:bodyPr wrap="square">
            <a:spAutoFit/>
          </a:bodyPr>
          <a:lstStyle/>
          <a:p>
            <a:pPr algn="ctr"/>
            <a:r>
              <a:rPr lang="en-US" spc="300" smtClean="0">
                <a:latin typeface="SF UI Display Light" charset="0"/>
                <a:ea typeface="SF UI Display Light" charset="0"/>
                <a:cs typeface="SF UI Display Light" charset="0"/>
              </a:rPr>
              <a:t>Univariate Analysis</a:t>
            </a:r>
            <a:endParaRPr lang="en-US" spc="300" dirty="0">
              <a:latin typeface="SF UI Display Light" charset="0"/>
              <a:ea typeface="SF UI Display Light" charset="0"/>
              <a:cs typeface="SF UI Display Light" charset="0"/>
            </a:endParaRPr>
          </a:p>
        </p:txBody>
      </p:sp>
      <p:sp>
        <p:nvSpPr>
          <p:cNvPr id="15" name="Rectangle 14"/>
          <p:cNvSpPr/>
          <p:nvPr/>
        </p:nvSpPr>
        <p:spPr>
          <a:xfrm>
            <a:off x="4277832" y="3492393"/>
            <a:ext cx="3678865" cy="369332"/>
          </a:xfrm>
          <a:prstGeom prst="rect">
            <a:avLst/>
          </a:prstGeom>
        </p:spPr>
        <p:txBody>
          <a:bodyPr wrap="square">
            <a:spAutoFit/>
          </a:bodyPr>
          <a:lstStyle/>
          <a:p>
            <a:pPr algn="ctr"/>
            <a:r>
              <a:rPr lang="en-US" spc="300" dirty="0">
                <a:latin typeface="SF UI Display Light" charset="0"/>
                <a:ea typeface="SF UI Display Light" charset="0"/>
                <a:cs typeface="SF UI Display Light" charset="0"/>
              </a:rPr>
              <a:t>Bivariate Analysis</a:t>
            </a:r>
          </a:p>
        </p:txBody>
      </p:sp>
      <p:sp>
        <p:nvSpPr>
          <p:cNvPr id="16" name="Rectangle 15"/>
          <p:cNvSpPr/>
          <p:nvPr/>
        </p:nvSpPr>
        <p:spPr>
          <a:xfrm>
            <a:off x="4277832" y="4344401"/>
            <a:ext cx="3678865" cy="369332"/>
          </a:xfrm>
          <a:prstGeom prst="rect">
            <a:avLst/>
          </a:prstGeom>
        </p:spPr>
        <p:txBody>
          <a:bodyPr wrap="square">
            <a:spAutoFit/>
          </a:bodyPr>
          <a:lstStyle/>
          <a:p>
            <a:pPr algn="ctr"/>
            <a:r>
              <a:rPr lang="en-US" spc="300" dirty="0">
                <a:latin typeface="SF UI Display Light" charset="0"/>
                <a:ea typeface="SF UI Display Light" charset="0"/>
                <a:cs typeface="SF UI Display Light" charset="0"/>
              </a:rPr>
              <a:t>Multivariate Analysis</a:t>
            </a:r>
          </a:p>
        </p:txBody>
      </p:sp>
      <p:sp>
        <p:nvSpPr>
          <p:cNvPr id="17" name="Rectangle 16"/>
          <p:cNvSpPr/>
          <p:nvPr/>
        </p:nvSpPr>
        <p:spPr>
          <a:xfrm>
            <a:off x="4277832" y="5196409"/>
            <a:ext cx="3678865" cy="369332"/>
          </a:xfrm>
          <a:prstGeom prst="rect">
            <a:avLst/>
          </a:prstGeom>
        </p:spPr>
        <p:txBody>
          <a:bodyPr wrap="square">
            <a:spAutoFit/>
          </a:bodyPr>
          <a:lstStyle/>
          <a:p>
            <a:pPr algn="ctr"/>
            <a:r>
              <a:rPr lang="en-US" spc="300" dirty="0">
                <a:latin typeface="SF UI Display Light" charset="0"/>
                <a:ea typeface="SF UI Display Light" charset="0"/>
                <a:cs typeface="SF UI Display Light" charset="0"/>
              </a:rPr>
              <a:t>Reflections</a:t>
            </a:r>
          </a:p>
        </p:txBody>
      </p:sp>
    </p:spTree>
    <p:extLst>
      <p:ext uri="{BB962C8B-B14F-4D97-AF65-F5344CB8AC3E}">
        <p14:creationId xmlns:p14="http://schemas.microsoft.com/office/powerpoint/2010/main" val="1842354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Bivariate Analysis</a:t>
            </a:r>
            <a:endParaRPr lang="en-US" spc="600" dirty="0">
              <a:latin typeface="SF UI Display" charset="0"/>
              <a:ea typeface="SF UI Display" charset="0"/>
              <a:cs typeface="SF UI Display" charset="0"/>
            </a:endParaRPr>
          </a:p>
        </p:txBody>
      </p:sp>
      <p:pic>
        <p:nvPicPr>
          <p:cNvPr id="3" name="Picture 2"/>
          <p:cNvPicPr>
            <a:picLocks noChangeAspect="1"/>
          </p:cNvPicPr>
          <p:nvPr/>
        </p:nvPicPr>
        <p:blipFill>
          <a:blip r:embed="rId2"/>
          <a:stretch>
            <a:fillRect/>
          </a:stretch>
        </p:blipFill>
        <p:spPr>
          <a:xfrm>
            <a:off x="404670" y="1316736"/>
            <a:ext cx="5414400" cy="3757852"/>
          </a:xfrm>
          <a:prstGeom prst="rect">
            <a:avLst/>
          </a:prstGeom>
        </p:spPr>
      </p:pic>
      <p:sp>
        <p:nvSpPr>
          <p:cNvPr id="9" name="Rectangle 8"/>
          <p:cNvSpPr/>
          <p:nvPr/>
        </p:nvSpPr>
        <p:spPr>
          <a:xfrm>
            <a:off x="404670" y="5463192"/>
            <a:ext cx="5416435" cy="646331"/>
          </a:xfrm>
          <a:prstGeom prst="rect">
            <a:avLst/>
          </a:prstGeom>
        </p:spPr>
        <p:txBody>
          <a:bodyPr wrap="square">
            <a:spAutoFit/>
          </a:bodyPr>
          <a:lstStyle/>
          <a:p>
            <a:r>
              <a:rPr lang="en-US" dirty="0" smtClean="0"/>
              <a:t>Number of voted users increase exponentially. When the </a:t>
            </a:r>
            <a:r>
              <a:rPr lang="en-US" dirty="0" err="1" smtClean="0"/>
              <a:t>imdb</a:t>
            </a:r>
            <a:r>
              <a:rPr lang="en-US" dirty="0" smtClean="0"/>
              <a:t> score goes up. </a:t>
            </a:r>
            <a:endParaRPr lang="en-US" dirty="0"/>
          </a:p>
        </p:txBody>
      </p:sp>
      <p:sp>
        <p:nvSpPr>
          <p:cNvPr id="10" name="Rectangle 9"/>
          <p:cNvSpPr/>
          <p:nvPr/>
        </p:nvSpPr>
        <p:spPr>
          <a:xfrm>
            <a:off x="6400799" y="5263251"/>
            <a:ext cx="5416435" cy="646331"/>
          </a:xfrm>
          <a:prstGeom prst="rect">
            <a:avLst/>
          </a:prstGeom>
        </p:spPr>
        <p:txBody>
          <a:bodyPr wrap="square">
            <a:spAutoFit/>
          </a:bodyPr>
          <a:lstStyle/>
          <a:p>
            <a:r>
              <a:rPr lang="en-US" dirty="0" smtClean="0"/>
              <a:t>Number of </a:t>
            </a:r>
            <a:r>
              <a:rPr lang="en-US" dirty="0" err="1" smtClean="0"/>
              <a:t>facebook</a:t>
            </a:r>
            <a:r>
              <a:rPr lang="en-US" dirty="0" smtClean="0"/>
              <a:t> likes </a:t>
            </a:r>
            <a:r>
              <a:rPr lang="en-US" dirty="0"/>
              <a:t>increase exponentially. When the </a:t>
            </a:r>
            <a:r>
              <a:rPr lang="en-US" dirty="0" err="1"/>
              <a:t>imdb</a:t>
            </a:r>
            <a:r>
              <a:rPr lang="en-US" dirty="0"/>
              <a:t> score goes up. </a:t>
            </a:r>
          </a:p>
        </p:txBody>
      </p:sp>
      <p:pic>
        <p:nvPicPr>
          <p:cNvPr id="12" name="Picture 11"/>
          <p:cNvPicPr>
            <a:picLocks noChangeAspect="1"/>
          </p:cNvPicPr>
          <p:nvPr/>
        </p:nvPicPr>
        <p:blipFill>
          <a:blip r:embed="rId3"/>
          <a:stretch>
            <a:fillRect/>
          </a:stretch>
        </p:blipFill>
        <p:spPr>
          <a:xfrm>
            <a:off x="6400799" y="1316736"/>
            <a:ext cx="4653516" cy="3602921"/>
          </a:xfrm>
          <a:prstGeom prst="rect">
            <a:avLst/>
          </a:prstGeom>
        </p:spPr>
      </p:pic>
    </p:spTree>
    <p:extLst>
      <p:ext uri="{BB962C8B-B14F-4D97-AF65-F5344CB8AC3E}">
        <p14:creationId xmlns:p14="http://schemas.microsoft.com/office/powerpoint/2010/main" val="1927240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Multivariate Analysis</a:t>
            </a:r>
            <a:endParaRPr lang="en-US" spc="600" dirty="0">
              <a:latin typeface="SF UI Display" charset="0"/>
              <a:ea typeface="SF UI Display" charset="0"/>
              <a:cs typeface="SF UI Display" charset="0"/>
            </a:endParaRPr>
          </a:p>
        </p:txBody>
      </p:sp>
      <p:sp>
        <p:nvSpPr>
          <p:cNvPr id="3" name="Rectangle 2"/>
          <p:cNvSpPr/>
          <p:nvPr/>
        </p:nvSpPr>
        <p:spPr>
          <a:xfrm>
            <a:off x="791480" y="5342835"/>
            <a:ext cx="11095719" cy="1200329"/>
          </a:xfrm>
          <a:prstGeom prst="rect">
            <a:avLst/>
          </a:prstGeom>
        </p:spPr>
        <p:txBody>
          <a:bodyPr wrap="square">
            <a:spAutoFit/>
          </a:bodyPr>
          <a:lstStyle/>
          <a:p>
            <a:pPr algn="just"/>
            <a:r>
              <a:rPr lang="en-US" dirty="0" smtClean="0"/>
              <a:t>One </a:t>
            </a:r>
            <a:r>
              <a:rPr lang="en-US" dirty="0"/>
              <a:t>of the surprising case appeared when I </a:t>
            </a:r>
            <a:r>
              <a:rPr lang="en-US" dirty="0" smtClean="0"/>
              <a:t>analyze </a:t>
            </a:r>
            <a:r>
              <a:rPr lang="en-US" dirty="0"/>
              <a:t>content rating. In the univariate analysis "R" and "pg-13" content has a huge dominance over general audience. By this fact in mind I assume that the people tend to like and rate high </a:t>
            </a:r>
            <a:r>
              <a:rPr lang="en-US" dirty="0" err="1"/>
              <a:t>imdb</a:t>
            </a:r>
            <a:r>
              <a:rPr lang="en-US" dirty="0"/>
              <a:t> scores for this kind of movies. But when I check it in multivariate it is clearly seen that content rating have nearly uniform distribution over </a:t>
            </a:r>
            <a:r>
              <a:rPr lang="en-US" dirty="0" err="1"/>
              <a:t>imdb</a:t>
            </a:r>
            <a:r>
              <a:rPr lang="en-US" dirty="0"/>
              <a:t> score. I concentrate on the booming years of movie production</a:t>
            </a:r>
            <a:r>
              <a:rPr lang="en-US" dirty="0" smtClean="0"/>
              <a:t>.                     </a:t>
            </a:r>
            <a:endParaRPr lang="en-US" dirty="0"/>
          </a:p>
        </p:txBody>
      </p:sp>
      <p:pic>
        <p:nvPicPr>
          <p:cNvPr id="5" name="Picture 4"/>
          <p:cNvPicPr>
            <a:picLocks noChangeAspect="1"/>
          </p:cNvPicPr>
          <p:nvPr/>
        </p:nvPicPr>
        <p:blipFill>
          <a:blip r:embed="rId2"/>
          <a:stretch>
            <a:fillRect/>
          </a:stretch>
        </p:blipFill>
        <p:spPr>
          <a:xfrm>
            <a:off x="791481" y="1153438"/>
            <a:ext cx="11095719" cy="4092419"/>
          </a:xfrm>
          <a:prstGeom prst="rect">
            <a:avLst/>
          </a:prstGeom>
        </p:spPr>
      </p:pic>
      <p:sp>
        <p:nvSpPr>
          <p:cNvPr id="6" name="Rectangle 5"/>
          <p:cNvSpPr/>
          <p:nvPr/>
        </p:nvSpPr>
        <p:spPr>
          <a:xfrm>
            <a:off x="910979" y="784106"/>
            <a:ext cx="4867936" cy="369332"/>
          </a:xfrm>
          <a:prstGeom prst="rect">
            <a:avLst/>
          </a:prstGeom>
        </p:spPr>
        <p:txBody>
          <a:bodyPr wrap="none">
            <a:spAutoFit/>
          </a:bodyPr>
          <a:lstStyle/>
          <a:p>
            <a:r>
              <a:rPr lang="en-US" dirty="0" smtClean="0"/>
              <a:t>TITLE YEAR VS. IMDB SCORE VS. CONTENT RATING</a:t>
            </a:r>
            <a:endParaRPr lang="en-US" dirty="0">
              <a:solidFill>
                <a:srgbClr val="071C40"/>
              </a:solidFill>
            </a:endParaRPr>
          </a:p>
        </p:txBody>
      </p:sp>
    </p:spTree>
    <p:extLst>
      <p:ext uri="{BB962C8B-B14F-4D97-AF65-F5344CB8AC3E}">
        <p14:creationId xmlns:p14="http://schemas.microsoft.com/office/powerpoint/2010/main" val="2023671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Multivariate Analysis</a:t>
            </a:r>
            <a:endParaRPr lang="en-US" spc="600" dirty="0">
              <a:latin typeface="SF UI Display" charset="0"/>
              <a:ea typeface="SF UI Display" charset="0"/>
              <a:cs typeface="SF UI Display" charset="0"/>
            </a:endParaRPr>
          </a:p>
        </p:txBody>
      </p:sp>
      <p:pic>
        <p:nvPicPr>
          <p:cNvPr id="3" name="Picture 2"/>
          <p:cNvPicPr>
            <a:picLocks noChangeAspect="1"/>
          </p:cNvPicPr>
          <p:nvPr/>
        </p:nvPicPr>
        <p:blipFill>
          <a:blip r:embed="rId2"/>
          <a:stretch>
            <a:fillRect/>
          </a:stretch>
        </p:blipFill>
        <p:spPr>
          <a:xfrm>
            <a:off x="484260" y="1369661"/>
            <a:ext cx="5331323" cy="3994821"/>
          </a:xfrm>
          <a:prstGeom prst="rect">
            <a:avLst/>
          </a:prstGeom>
        </p:spPr>
      </p:pic>
      <p:pic>
        <p:nvPicPr>
          <p:cNvPr id="4" name="Picture 3"/>
          <p:cNvPicPr>
            <a:picLocks noChangeAspect="1"/>
          </p:cNvPicPr>
          <p:nvPr/>
        </p:nvPicPr>
        <p:blipFill>
          <a:blip r:embed="rId3"/>
          <a:stretch>
            <a:fillRect/>
          </a:stretch>
        </p:blipFill>
        <p:spPr>
          <a:xfrm>
            <a:off x="6665435" y="1393381"/>
            <a:ext cx="5304038" cy="3974376"/>
          </a:xfrm>
          <a:prstGeom prst="rect">
            <a:avLst/>
          </a:prstGeom>
        </p:spPr>
      </p:pic>
      <p:sp>
        <p:nvSpPr>
          <p:cNvPr id="5" name="Rectangle 4"/>
          <p:cNvSpPr/>
          <p:nvPr/>
        </p:nvSpPr>
        <p:spPr>
          <a:xfrm>
            <a:off x="484260" y="5535169"/>
            <a:ext cx="11485213" cy="1200329"/>
          </a:xfrm>
          <a:prstGeom prst="rect">
            <a:avLst/>
          </a:prstGeom>
        </p:spPr>
        <p:txBody>
          <a:bodyPr wrap="square">
            <a:spAutoFit/>
          </a:bodyPr>
          <a:lstStyle/>
          <a:p>
            <a:pPr algn="just"/>
            <a:r>
              <a:rPr lang="en-US">
                <a:solidFill>
                  <a:srgbClr val="071C40"/>
                </a:solidFill>
              </a:rPr>
              <a:t>There is a clear trend starting on 2000's that shows when the </a:t>
            </a:r>
            <a:r>
              <a:rPr lang="en-US" dirty="0" err="1">
                <a:solidFill>
                  <a:srgbClr val="071C40"/>
                </a:solidFill>
              </a:rPr>
              <a:t>imdb_score</a:t>
            </a:r>
            <a:r>
              <a:rPr lang="en-US" dirty="0">
                <a:solidFill>
                  <a:srgbClr val="071C40"/>
                </a:solidFill>
              </a:rPr>
              <a:t> increases movie </a:t>
            </a:r>
            <a:r>
              <a:rPr lang="en-US" dirty="0" err="1">
                <a:solidFill>
                  <a:srgbClr val="071C40"/>
                </a:solidFill>
              </a:rPr>
              <a:t>facebook</a:t>
            </a:r>
            <a:r>
              <a:rPr lang="en-US" dirty="0">
                <a:solidFill>
                  <a:srgbClr val="071C40"/>
                </a:solidFill>
              </a:rPr>
              <a:t> likes increases. Also this effect strengthens after 2000's. Keeping in mind that the early adapters of </a:t>
            </a:r>
            <a:r>
              <a:rPr lang="en-US" dirty="0" err="1">
                <a:solidFill>
                  <a:srgbClr val="071C40"/>
                </a:solidFill>
              </a:rPr>
              <a:t>facebook</a:t>
            </a:r>
            <a:r>
              <a:rPr lang="en-US" dirty="0">
                <a:solidFill>
                  <a:srgbClr val="071C40"/>
                </a:solidFill>
              </a:rPr>
              <a:t> is millennials it is expected that they mostly vote for movies that are created after 2000's. Assuming this is not hard since the ability to create life like animations is increased significantly.</a:t>
            </a:r>
          </a:p>
        </p:txBody>
      </p:sp>
      <p:sp>
        <p:nvSpPr>
          <p:cNvPr id="6" name="Rectangle 5"/>
          <p:cNvSpPr/>
          <p:nvPr/>
        </p:nvSpPr>
        <p:spPr>
          <a:xfrm>
            <a:off x="910979" y="784106"/>
            <a:ext cx="4755789" cy="369332"/>
          </a:xfrm>
          <a:prstGeom prst="rect">
            <a:avLst/>
          </a:prstGeom>
        </p:spPr>
        <p:txBody>
          <a:bodyPr wrap="none">
            <a:spAutoFit/>
          </a:bodyPr>
          <a:lstStyle/>
          <a:p>
            <a:r>
              <a:rPr lang="en-US" dirty="0" smtClean="0">
                <a:solidFill>
                  <a:srgbClr val="071C40"/>
                </a:solidFill>
              </a:rPr>
              <a:t>TITLE YEAR VS. IMDB SCORE VS. FACEBOOK LIKES</a:t>
            </a:r>
            <a:endParaRPr lang="en-US" dirty="0">
              <a:solidFill>
                <a:srgbClr val="071C40"/>
              </a:solidFill>
            </a:endParaRPr>
          </a:p>
        </p:txBody>
      </p:sp>
    </p:spTree>
    <p:extLst>
      <p:ext uri="{BB962C8B-B14F-4D97-AF65-F5344CB8AC3E}">
        <p14:creationId xmlns:p14="http://schemas.microsoft.com/office/powerpoint/2010/main" val="637403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Reflections</a:t>
            </a:r>
            <a:endParaRPr lang="en-US" spc="600" dirty="0">
              <a:latin typeface="SF UI Display" charset="0"/>
              <a:ea typeface="SF UI Display" charset="0"/>
              <a:cs typeface="SF UI Display" charset="0"/>
            </a:endParaRPr>
          </a:p>
        </p:txBody>
      </p:sp>
      <p:sp>
        <p:nvSpPr>
          <p:cNvPr id="3" name="Rectangle 2"/>
          <p:cNvSpPr/>
          <p:nvPr/>
        </p:nvSpPr>
        <p:spPr>
          <a:xfrm>
            <a:off x="1115568" y="1395579"/>
            <a:ext cx="9960864" cy="5078313"/>
          </a:xfrm>
          <a:prstGeom prst="rect">
            <a:avLst/>
          </a:prstGeom>
        </p:spPr>
        <p:txBody>
          <a:bodyPr wrap="square">
            <a:spAutoFit/>
          </a:bodyPr>
          <a:lstStyle/>
          <a:p>
            <a:pPr marL="285750" indent="-285750" algn="just">
              <a:buFont typeface="Arial" charset="0"/>
              <a:buChar char="•"/>
            </a:pPr>
            <a:r>
              <a:rPr lang="en-US" dirty="0" smtClean="0"/>
              <a:t>The </a:t>
            </a:r>
            <a:r>
              <a:rPr lang="en-US" dirty="0" err="1"/>
              <a:t>imdb</a:t>
            </a:r>
            <a:r>
              <a:rPr lang="en-US" dirty="0"/>
              <a:t> movie dataset which is downloaded by </a:t>
            </a:r>
            <a:r>
              <a:rPr lang="en-US" dirty="0" err="1"/>
              <a:t>kaggle.com</a:t>
            </a:r>
            <a:r>
              <a:rPr lang="en-US" dirty="0"/>
              <a:t> consists of 28 variables, with almost 5043 observations. </a:t>
            </a:r>
            <a:r>
              <a:rPr lang="en-US" dirty="0" smtClean="0"/>
              <a:t>This </a:t>
            </a:r>
            <a:r>
              <a:rPr lang="en-US" dirty="0"/>
              <a:t>data set has a distribution of 15 categorical and 13 Numerical variables. </a:t>
            </a:r>
            <a:endParaRPr lang="en-US" dirty="0" smtClean="0"/>
          </a:p>
          <a:p>
            <a:pPr marL="285750" indent="-285750" algn="just">
              <a:buFont typeface="Arial" charset="0"/>
              <a:buChar char="•"/>
            </a:pPr>
            <a:endParaRPr lang="en-US" dirty="0"/>
          </a:p>
          <a:p>
            <a:pPr marL="285750" indent="-285750" algn="just">
              <a:buFont typeface="Arial" charset="0"/>
              <a:buChar char="•"/>
            </a:pPr>
            <a:r>
              <a:rPr lang="en-US" dirty="0" smtClean="0"/>
              <a:t>I </a:t>
            </a:r>
            <a:r>
              <a:rPr lang="en-US" dirty="0"/>
              <a:t>explored the </a:t>
            </a:r>
            <a:r>
              <a:rPr lang="en-US" dirty="0" err="1"/>
              <a:t>imdb</a:t>
            </a:r>
            <a:r>
              <a:rPr lang="en-US" dirty="0"/>
              <a:t> score of movies across many variables and they to find the patterns that effect the </a:t>
            </a:r>
            <a:r>
              <a:rPr lang="en-US" dirty="0" err="1"/>
              <a:t>imdb</a:t>
            </a:r>
            <a:r>
              <a:rPr lang="en-US" dirty="0"/>
              <a:t> score</a:t>
            </a:r>
            <a:r>
              <a:rPr lang="en-US" dirty="0" smtClean="0"/>
              <a:t>. </a:t>
            </a:r>
          </a:p>
          <a:p>
            <a:pPr marL="285750" indent="-285750" algn="just">
              <a:buFont typeface="Arial" charset="0"/>
              <a:buChar char="•"/>
            </a:pPr>
            <a:endParaRPr lang="en-US" dirty="0"/>
          </a:p>
          <a:p>
            <a:pPr marL="285750" indent="-285750" algn="just">
              <a:buFont typeface="Arial" charset="0"/>
              <a:buChar char="•"/>
            </a:pPr>
            <a:r>
              <a:rPr lang="en-US" dirty="0" smtClean="0"/>
              <a:t>Budget </a:t>
            </a:r>
            <a:r>
              <a:rPr lang="en-US" dirty="0"/>
              <a:t>seem to have a uniform effect on </a:t>
            </a:r>
            <a:r>
              <a:rPr lang="en-US" dirty="0" err="1"/>
              <a:t>imdb</a:t>
            </a:r>
            <a:r>
              <a:rPr lang="en-US" dirty="0"/>
              <a:t> score. </a:t>
            </a:r>
            <a:endParaRPr lang="en-US" dirty="0" smtClean="0"/>
          </a:p>
          <a:p>
            <a:pPr marL="285750" indent="-285750" algn="just">
              <a:buFont typeface="Arial" charset="0"/>
              <a:buChar char="•"/>
            </a:pPr>
            <a:endParaRPr lang="en-US" dirty="0"/>
          </a:p>
          <a:p>
            <a:pPr marL="285750" indent="-285750" algn="just">
              <a:buFont typeface="Arial" charset="0"/>
              <a:buChar char="•"/>
            </a:pPr>
            <a:r>
              <a:rPr lang="en-US" dirty="0" smtClean="0"/>
              <a:t>In </a:t>
            </a:r>
            <a:r>
              <a:rPr lang="en-US" dirty="0"/>
              <a:t>addition to this profit seems to have a near exponential effect on </a:t>
            </a:r>
            <a:r>
              <a:rPr lang="en-US" dirty="0" err="1"/>
              <a:t>imdb</a:t>
            </a:r>
            <a:r>
              <a:rPr lang="en-US" dirty="0"/>
              <a:t> score which makes the real identifier gross. in the further analysis with other individual variable </a:t>
            </a:r>
            <a:r>
              <a:rPr lang="en-US" dirty="0" err="1"/>
              <a:t>facebook</a:t>
            </a:r>
            <a:r>
              <a:rPr lang="en-US" dirty="0"/>
              <a:t> likes and directors make an possible effect on </a:t>
            </a:r>
            <a:r>
              <a:rPr lang="en-US" dirty="0" err="1"/>
              <a:t>imdb</a:t>
            </a:r>
            <a:r>
              <a:rPr lang="en-US" dirty="0"/>
              <a:t> score</a:t>
            </a:r>
            <a:r>
              <a:rPr lang="en-US" dirty="0" smtClean="0"/>
              <a:t>. </a:t>
            </a:r>
          </a:p>
          <a:p>
            <a:pPr algn="just"/>
            <a:endParaRPr lang="en-US" dirty="0"/>
          </a:p>
          <a:p>
            <a:pPr algn="just"/>
            <a:r>
              <a:rPr lang="en-US" dirty="0" smtClean="0"/>
              <a:t>Some </a:t>
            </a:r>
            <a:r>
              <a:rPr lang="en-US" dirty="0"/>
              <a:t>limitations of this research include the source of the data. The source data is limited and didn’t not cover huge number of observations. More over the there is a lack of data (NA) in many of the individual variables. Since this kind of data is eliminated while doing analysis, it might have a positive or negative effect on to the patterns presented. A dataset with more observations and fully filled data, would be better to make predictions of on effects of individual variables on </a:t>
            </a:r>
            <a:r>
              <a:rPr lang="en-US" dirty="0" err="1"/>
              <a:t>imdb</a:t>
            </a:r>
            <a:r>
              <a:rPr lang="en-US" dirty="0"/>
              <a:t> score. To investigate this data further, I would examine how profit is effected by the individual variables that exist in this data set.</a:t>
            </a:r>
          </a:p>
        </p:txBody>
      </p:sp>
    </p:spTree>
    <p:extLst>
      <p:ext uri="{BB962C8B-B14F-4D97-AF65-F5344CB8AC3E}">
        <p14:creationId xmlns:p14="http://schemas.microsoft.com/office/powerpoint/2010/main" val="186545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The Data Set</a:t>
            </a:r>
            <a:endParaRPr lang="en-US" spc="600" dirty="0">
              <a:latin typeface="SF UI Display" charset="0"/>
              <a:ea typeface="SF UI Display" charset="0"/>
              <a:cs typeface="SF UI Display" charset="0"/>
            </a:endParaRPr>
          </a:p>
        </p:txBody>
      </p:sp>
      <p:grpSp>
        <p:nvGrpSpPr>
          <p:cNvPr id="31" name="Group 30"/>
          <p:cNvGrpSpPr/>
          <p:nvPr/>
        </p:nvGrpSpPr>
        <p:grpSpPr>
          <a:xfrm>
            <a:off x="5376630" y="1777888"/>
            <a:ext cx="6691947" cy="3833038"/>
            <a:chOff x="134070" y="1497472"/>
            <a:chExt cx="6691947" cy="3833038"/>
          </a:xfrm>
        </p:grpSpPr>
        <p:graphicFrame>
          <p:nvGraphicFramePr>
            <p:cNvPr id="4" name="Chart 3"/>
            <p:cNvGraphicFramePr>
              <a:graphicFrameLocks/>
            </p:cNvGraphicFramePr>
            <p:nvPr>
              <p:extLst>
                <p:ext uri="{D42A27DB-BD31-4B8C-83A1-F6EECF244321}">
                  <p14:modId xmlns:p14="http://schemas.microsoft.com/office/powerpoint/2010/main" val="1794829714"/>
                </p:ext>
              </p:extLst>
            </p:nvPr>
          </p:nvGraphicFramePr>
          <p:xfrm>
            <a:off x="480236" y="1497472"/>
            <a:ext cx="5615764" cy="3833038"/>
          </p:xfrm>
          <a:graphic>
            <a:graphicData uri="http://schemas.openxmlformats.org/drawingml/2006/chart">
              <c:chart xmlns:c="http://schemas.openxmlformats.org/drawingml/2006/chart" xmlns:r="http://schemas.openxmlformats.org/officeDocument/2006/relationships" r:id="rId3"/>
            </a:graphicData>
          </a:graphic>
        </p:graphicFrame>
        <p:grpSp>
          <p:nvGrpSpPr>
            <p:cNvPr id="21" name="Group 20"/>
            <p:cNvGrpSpPr/>
            <p:nvPr/>
          </p:nvGrpSpPr>
          <p:grpSpPr>
            <a:xfrm>
              <a:off x="960119" y="4389120"/>
              <a:ext cx="1227909" cy="483325"/>
              <a:chOff x="1129937" y="4434840"/>
              <a:chExt cx="1227909" cy="483325"/>
            </a:xfrm>
          </p:grpSpPr>
          <p:cxnSp>
            <p:nvCxnSpPr>
              <p:cNvPr id="17" name="Straight Connector 16"/>
              <p:cNvCxnSpPr/>
              <p:nvPr/>
            </p:nvCxnSpPr>
            <p:spPr>
              <a:xfrm flipH="1">
                <a:off x="1724297" y="4434840"/>
                <a:ext cx="633549" cy="483325"/>
              </a:xfrm>
              <a:prstGeom prst="line">
                <a:avLst/>
              </a:prstGeom>
              <a:ln w="12700">
                <a:solidFill>
                  <a:srgbClr val="188447"/>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29937" y="4918165"/>
                <a:ext cx="594360" cy="0"/>
              </a:xfrm>
              <a:prstGeom prst="line">
                <a:avLst/>
              </a:prstGeom>
              <a:ln w="12700">
                <a:solidFill>
                  <a:srgbClr val="188447"/>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10800000">
              <a:off x="4541519" y="2272286"/>
              <a:ext cx="1227909" cy="483325"/>
              <a:chOff x="1129937" y="4434840"/>
              <a:chExt cx="1227909" cy="483325"/>
            </a:xfrm>
          </p:grpSpPr>
          <p:cxnSp>
            <p:nvCxnSpPr>
              <p:cNvPr id="23" name="Straight Connector 22"/>
              <p:cNvCxnSpPr/>
              <p:nvPr/>
            </p:nvCxnSpPr>
            <p:spPr>
              <a:xfrm flipH="1">
                <a:off x="1724297" y="4434840"/>
                <a:ext cx="633549" cy="483325"/>
              </a:xfrm>
              <a:prstGeom prst="line">
                <a:avLst/>
              </a:prstGeom>
              <a:ln w="12700">
                <a:solidFill>
                  <a:srgbClr val="BF383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29937" y="4918165"/>
                <a:ext cx="594360" cy="0"/>
              </a:xfrm>
              <a:prstGeom prst="line">
                <a:avLst/>
              </a:prstGeom>
              <a:ln w="12700">
                <a:solidFill>
                  <a:srgbClr val="BF383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34070" y="4595446"/>
              <a:ext cx="1471878" cy="276999"/>
            </a:xfrm>
            <a:prstGeom prst="rect">
              <a:avLst/>
            </a:prstGeom>
            <a:noFill/>
          </p:spPr>
          <p:txBody>
            <a:bodyPr wrap="none" rtlCol="0">
              <a:spAutoFit/>
            </a:bodyPr>
            <a:lstStyle/>
            <a:p>
              <a:r>
                <a:rPr lang="en-US" sz="1200" dirty="0" smtClean="0">
                  <a:latin typeface="SF UI Display Light" charset="0"/>
                  <a:ea typeface="SF UI Display Light" charset="0"/>
                  <a:cs typeface="SF UI Display Light" charset="0"/>
                </a:rPr>
                <a:t>Numerical Variables</a:t>
              </a:r>
              <a:endParaRPr lang="en-US" sz="1200" dirty="0">
                <a:latin typeface="SF UI Display Light" charset="0"/>
                <a:ea typeface="SF UI Display Light" charset="0"/>
                <a:cs typeface="SF UI Display Light" charset="0"/>
              </a:endParaRPr>
            </a:p>
          </p:txBody>
        </p:sp>
        <p:sp>
          <p:nvSpPr>
            <p:cNvPr id="26" name="TextBox 25"/>
            <p:cNvSpPr txBox="1"/>
            <p:nvPr/>
          </p:nvSpPr>
          <p:spPr>
            <a:xfrm>
              <a:off x="5070408" y="1995286"/>
              <a:ext cx="1553630" cy="276999"/>
            </a:xfrm>
            <a:prstGeom prst="rect">
              <a:avLst/>
            </a:prstGeom>
            <a:noFill/>
          </p:spPr>
          <p:txBody>
            <a:bodyPr wrap="none" rtlCol="0">
              <a:spAutoFit/>
            </a:bodyPr>
            <a:lstStyle/>
            <a:p>
              <a:r>
                <a:rPr lang="en-US" sz="1200" smtClean="0">
                  <a:latin typeface="SF UI Display Light" charset="0"/>
                  <a:ea typeface="SF UI Display Light" charset="0"/>
                  <a:cs typeface="SF UI Display Light" charset="0"/>
                </a:rPr>
                <a:t>Categorical Variables</a:t>
              </a:r>
              <a:endParaRPr lang="en-US" sz="1200">
                <a:latin typeface="SF UI Display Light" charset="0"/>
                <a:ea typeface="SF UI Display Light" charset="0"/>
                <a:cs typeface="SF UI Display Light" charset="0"/>
              </a:endParaRPr>
            </a:p>
          </p:txBody>
        </p:sp>
        <p:sp>
          <p:nvSpPr>
            <p:cNvPr id="27" name="TextBox 26"/>
            <p:cNvSpPr txBox="1"/>
            <p:nvPr/>
          </p:nvSpPr>
          <p:spPr>
            <a:xfrm>
              <a:off x="134070" y="4868845"/>
              <a:ext cx="1893467" cy="461665"/>
            </a:xfrm>
            <a:prstGeom prst="rect">
              <a:avLst/>
            </a:prstGeom>
            <a:noFill/>
          </p:spPr>
          <p:txBody>
            <a:bodyPr wrap="none" rtlCol="0">
              <a:spAutoFit/>
            </a:bodyPr>
            <a:lstStyle/>
            <a:p>
              <a:pPr marL="171450" indent="-171450">
                <a:buFont typeface="Arial" charset="0"/>
                <a:buChar char="•"/>
              </a:pPr>
              <a:r>
                <a:rPr lang="en-US" sz="1200" dirty="0" smtClean="0">
                  <a:latin typeface="SF UI Display Thin" charset="0"/>
                  <a:ea typeface="SF UI Display Thin" charset="0"/>
                  <a:cs typeface="SF UI Display Thin" charset="0"/>
                </a:rPr>
                <a:t>Continues Variables </a:t>
              </a:r>
              <a:r>
                <a:rPr lang="mr-IN" sz="1200" dirty="0" smtClean="0">
                  <a:latin typeface="SF UI Display Thin" charset="0"/>
                  <a:ea typeface="SF UI Display Thin" charset="0"/>
                  <a:cs typeface="SF UI Display Thin" charset="0"/>
                </a:rPr>
                <a:t>–</a:t>
              </a:r>
              <a:r>
                <a:rPr lang="en-US" sz="1200" dirty="0" smtClean="0">
                  <a:latin typeface="SF UI Display Thin" charset="0"/>
                  <a:ea typeface="SF UI Display Thin" charset="0"/>
                  <a:cs typeface="SF UI Display Thin" charset="0"/>
                </a:rPr>
                <a:t> 3</a:t>
              </a:r>
            </a:p>
            <a:p>
              <a:pPr marL="171450" indent="-171450">
                <a:buFont typeface="Arial" charset="0"/>
                <a:buChar char="•"/>
              </a:pPr>
              <a:r>
                <a:rPr lang="en-US" sz="1200" dirty="0" smtClean="0">
                  <a:latin typeface="SF UI Display Thin" charset="0"/>
                  <a:ea typeface="SF UI Display Thin" charset="0"/>
                  <a:cs typeface="SF UI Display Thin" charset="0"/>
                </a:rPr>
                <a:t>Discrete Variables - 10</a:t>
              </a:r>
              <a:endParaRPr lang="en-US" sz="1200" dirty="0">
                <a:latin typeface="SF UI Display Thin" charset="0"/>
                <a:ea typeface="SF UI Display Thin" charset="0"/>
                <a:cs typeface="SF UI Display Thin" charset="0"/>
              </a:endParaRPr>
            </a:p>
          </p:txBody>
        </p:sp>
        <p:sp>
          <p:nvSpPr>
            <p:cNvPr id="28" name="TextBox 27"/>
            <p:cNvSpPr txBox="1"/>
            <p:nvPr/>
          </p:nvSpPr>
          <p:spPr>
            <a:xfrm>
              <a:off x="5070408" y="2312034"/>
              <a:ext cx="1755609" cy="461665"/>
            </a:xfrm>
            <a:prstGeom prst="rect">
              <a:avLst/>
            </a:prstGeom>
            <a:noFill/>
          </p:spPr>
          <p:txBody>
            <a:bodyPr wrap="none" rtlCol="0">
              <a:spAutoFit/>
            </a:bodyPr>
            <a:lstStyle/>
            <a:p>
              <a:pPr marL="171450" indent="-171450">
                <a:buFont typeface="Arial" charset="0"/>
                <a:buChar char="•"/>
              </a:pPr>
              <a:r>
                <a:rPr lang="en-US" sz="1200" dirty="0" smtClean="0">
                  <a:latin typeface="SF UI Display Thin" charset="0"/>
                  <a:ea typeface="SF UI Display Thin" charset="0"/>
                  <a:cs typeface="SF UI Display Thin" charset="0"/>
                </a:rPr>
                <a:t>Nominal Variables </a:t>
              </a:r>
              <a:r>
                <a:rPr lang="mr-IN" sz="1200" dirty="0" smtClean="0">
                  <a:latin typeface="SF UI Display Thin" charset="0"/>
                  <a:ea typeface="SF UI Display Thin" charset="0"/>
                  <a:cs typeface="SF UI Display Thin" charset="0"/>
                </a:rPr>
                <a:t>–</a:t>
              </a:r>
              <a:r>
                <a:rPr lang="en-US" sz="1200" dirty="0" smtClean="0">
                  <a:latin typeface="SF UI Display Thin" charset="0"/>
                  <a:ea typeface="SF UI Display Thin" charset="0"/>
                  <a:cs typeface="SF UI Display Thin" charset="0"/>
                </a:rPr>
                <a:t> 12</a:t>
              </a:r>
            </a:p>
            <a:p>
              <a:pPr marL="171450" indent="-171450">
                <a:buFont typeface="Arial" charset="0"/>
                <a:buChar char="•"/>
              </a:pPr>
              <a:r>
                <a:rPr lang="en-US" sz="1200" dirty="0" smtClean="0">
                  <a:latin typeface="SF UI Display Thin" charset="0"/>
                  <a:ea typeface="SF UI Display Thin" charset="0"/>
                  <a:cs typeface="SF UI Display Thin" charset="0"/>
                </a:rPr>
                <a:t>Ordinal Variables - 3</a:t>
              </a:r>
              <a:endParaRPr lang="en-US" sz="1200" dirty="0">
                <a:latin typeface="SF UI Display Thin" charset="0"/>
                <a:ea typeface="SF UI Display Thin" charset="0"/>
                <a:cs typeface="SF UI Display Thin" charset="0"/>
              </a:endParaRPr>
            </a:p>
          </p:txBody>
        </p:sp>
        <p:sp>
          <p:nvSpPr>
            <p:cNvPr id="29" name="TextBox 28"/>
            <p:cNvSpPr txBox="1"/>
            <p:nvPr/>
          </p:nvSpPr>
          <p:spPr>
            <a:xfrm>
              <a:off x="2188028" y="4016188"/>
              <a:ext cx="441146" cy="369332"/>
            </a:xfrm>
            <a:prstGeom prst="rect">
              <a:avLst/>
            </a:prstGeom>
            <a:noFill/>
            <a:ln>
              <a:solidFill>
                <a:srgbClr val="188447"/>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smtClean="0">
                  <a:solidFill>
                    <a:srgbClr val="188447"/>
                  </a:solidFill>
                  <a:latin typeface="SF UI Display" charset="0"/>
                  <a:ea typeface="SF UI Display" charset="0"/>
                  <a:cs typeface="SF UI Display" charset="0"/>
                </a:rPr>
                <a:t>13</a:t>
              </a:r>
              <a:endParaRPr lang="en-US" b="1">
                <a:solidFill>
                  <a:srgbClr val="188447"/>
                </a:solidFill>
                <a:latin typeface="SF UI Display" charset="0"/>
                <a:ea typeface="SF UI Display" charset="0"/>
                <a:cs typeface="SF UI Display" charset="0"/>
              </a:endParaRPr>
            </a:p>
          </p:txBody>
        </p:sp>
        <p:sp>
          <p:nvSpPr>
            <p:cNvPr id="30" name="TextBox 29"/>
            <p:cNvSpPr txBox="1"/>
            <p:nvPr/>
          </p:nvSpPr>
          <p:spPr>
            <a:xfrm>
              <a:off x="4100373" y="2755612"/>
              <a:ext cx="439544" cy="369332"/>
            </a:xfrm>
            <a:prstGeom prst="rect">
              <a:avLst/>
            </a:prstGeom>
            <a:noFill/>
            <a:ln>
              <a:solidFill>
                <a:srgbClr val="BF383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smtClean="0">
                  <a:solidFill>
                    <a:srgbClr val="BF3831"/>
                  </a:solidFill>
                  <a:latin typeface="SF UI Display" charset="0"/>
                  <a:ea typeface="SF UI Display" charset="0"/>
                  <a:cs typeface="SF UI Display" charset="0"/>
                </a:rPr>
                <a:t>15</a:t>
              </a:r>
              <a:endParaRPr lang="en-US" b="1">
                <a:solidFill>
                  <a:srgbClr val="BF3831"/>
                </a:solidFill>
                <a:latin typeface="SF UI Display" charset="0"/>
                <a:ea typeface="SF UI Display" charset="0"/>
                <a:cs typeface="SF UI Display" charset="0"/>
              </a:endParaRPr>
            </a:p>
          </p:txBody>
        </p:sp>
      </p:grpSp>
      <p:grpSp>
        <p:nvGrpSpPr>
          <p:cNvPr id="35" name="Group 34"/>
          <p:cNvGrpSpPr/>
          <p:nvPr/>
        </p:nvGrpSpPr>
        <p:grpSpPr>
          <a:xfrm>
            <a:off x="1880686" y="1775085"/>
            <a:ext cx="2543226" cy="1278232"/>
            <a:chOff x="1957400" y="2186106"/>
            <a:chExt cx="2543226" cy="1278232"/>
          </a:xfrm>
        </p:grpSpPr>
        <p:sp>
          <p:nvSpPr>
            <p:cNvPr id="33" name="Rectangle 32"/>
            <p:cNvSpPr/>
            <p:nvPr/>
          </p:nvSpPr>
          <p:spPr>
            <a:xfrm>
              <a:off x="1994812" y="3095006"/>
              <a:ext cx="2505814" cy="369332"/>
            </a:xfrm>
            <a:prstGeom prst="rect">
              <a:avLst/>
            </a:prstGeom>
          </p:spPr>
          <p:txBody>
            <a:bodyPr wrap="none">
              <a:spAutoFit/>
            </a:bodyPr>
            <a:lstStyle/>
            <a:p>
              <a:pPr algn="ctr"/>
              <a:r>
                <a:rPr lang="en-US" b="1" spc="600" dirty="0" smtClean="0">
                  <a:solidFill>
                    <a:srgbClr val="071C40"/>
                  </a:solidFill>
                  <a:latin typeface="SF UI Display Semibold" charset="0"/>
                  <a:ea typeface="SF UI Display Semibold" charset="0"/>
                  <a:cs typeface="SF UI Display Semibold" charset="0"/>
                </a:rPr>
                <a:t>Observations</a:t>
              </a:r>
              <a:endParaRPr lang="en-US" b="1" spc="600" dirty="0">
                <a:solidFill>
                  <a:srgbClr val="071C40"/>
                </a:solidFill>
                <a:latin typeface="SF UI Display Semibold" charset="0"/>
                <a:ea typeface="SF UI Display Semibold" charset="0"/>
                <a:cs typeface="SF UI Display Semibold" charset="0"/>
              </a:endParaRPr>
            </a:p>
          </p:txBody>
        </p:sp>
        <p:sp>
          <p:nvSpPr>
            <p:cNvPr id="34" name="Rectangle 33"/>
            <p:cNvSpPr/>
            <p:nvPr/>
          </p:nvSpPr>
          <p:spPr>
            <a:xfrm>
              <a:off x="1957400" y="2186106"/>
              <a:ext cx="2513336" cy="1107996"/>
            </a:xfrm>
            <a:prstGeom prst="rect">
              <a:avLst/>
            </a:prstGeom>
          </p:spPr>
          <p:txBody>
            <a:bodyPr wrap="square">
              <a:spAutoFit/>
            </a:bodyPr>
            <a:lstStyle/>
            <a:p>
              <a:pPr algn="ctr"/>
              <a:r>
                <a:rPr lang="en-US" sz="6600" b="1" dirty="0" smtClean="0">
                  <a:solidFill>
                    <a:srgbClr val="16315D"/>
                  </a:solidFill>
                  <a:latin typeface="SF UI Display Black" charset="0"/>
                  <a:ea typeface="SF UI Display Black" charset="0"/>
                  <a:cs typeface="SF UI Display Black" charset="0"/>
                </a:rPr>
                <a:t>5042</a:t>
              </a:r>
              <a:endParaRPr lang="en-US" sz="6600" b="1" dirty="0">
                <a:solidFill>
                  <a:srgbClr val="16315D"/>
                </a:solidFill>
                <a:latin typeface="SF UI Display Black" charset="0"/>
                <a:ea typeface="SF UI Display Black" charset="0"/>
                <a:cs typeface="SF UI Display Black" charset="0"/>
              </a:endParaRPr>
            </a:p>
          </p:txBody>
        </p:sp>
      </p:grpSp>
      <p:grpSp>
        <p:nvGrpSpPr>
          <p:cNvPr id="36" name="Group 35"/>
          <p:cNvGrpSpPr/>
          <p:nvPr/>
        </p:nvGrpSpPr>
        <p:grpSpPr>
          <a:xfrm>
            <a:off x="2329142" y="3053317"/>
            <a:ext cx="2513336" cy="1278232"/>
            <a:chOff x="1957400" y="2186106"/>
            <a:chExt cx="2513336" cy="1278232"/>
          </a:xfrm>
        </p:grpSpPr>
        <p:sp>
          <p:nvSpPr>
            <p:cNvPr id="37" name="Rectangle 36"/>
            <p:cNvSpPr/>
            <p:nvPr/>
          </p:nvSpPr>
          <p:spPr>
            <a:xfrm>
              <a:off x="2494950" y="3095006"/>
              <a:ext cx="1505540" cy="369332"/>
            </a:xfrm>
            <a:prstGeom prst="rect">
              <a:avLst/>
            </a:prstGeom>
          </p:spPr>
          <p:txBody>
            <a:bodyPr wrap="none">
              <a:spAutoFit/>
            </a:bodyPr>
            <a:lstStyle/>
            <a:p>
              <a:pPr algn="ctr"/>
              <a:r>
                <a:rPr lang="en-US" b="1" spc="300" dirty="0" smtClean="0">
                  <a:solidFill>
                    <a:srgbClr val="071C40"/>
                  </a:solidFill>
                  <a:latin typeface="SF UI Display Semibold" charset="0"/>
                  <a:ea typeface="SF UI Display Semibold" charset="0"/>
                  <a:cs typeface="SF UI Display Semibold" charset="0"/>
                </a:rPr>
                <a:t>Variables</a:t>
              </a:r>
              <a:endParaRPr lang="en-US" b="1" spc="300" dirty="0">
                <a:solidFill>
                  <a:srgbClr val="071C40"/>
                </a:solidFill>
                <a:latin typeface="SF UI Display Semibold" charset="0"/>
                <a:ea typeface="SF UI Display Semibold" charset="0"/>
                <a:cs typeface="SF UI Display Semibold" charset="0"/>
              </a:endParaRPr>
            </a:p>
          </p:txBody>
        </p:sp>
        <p:sp>
          <p:nvSpPr>
            <p:cNvPr id="38" name="Rectangle 37"/>
            <p:cNvSpPr/>
            <p:nvPr/>
          </p:nvSpPr>
          <p:spPr>
            <a:xfrm>
              <a:off x="1957400" y="2186106"/>
              <a:ext cx="2513336" cy="1107996"/>
            </a:xfrm>
            <a:prstGeom prst="rect">
              <a:avLst/>
            </a:prstGeom>
          </p:spPr>
          <p:txBody>
            <a:bodyPr wrap="square">
              <a:spAutoFit/>
            </a:bodyPr>
            <a:lstStyle/>
            <a:p>
              <a:pPr algn="ctr"/>
              <a:r>
                <a:rPr lang="en-US" sz="6600" b="1" dirty="0" smtClean="0">
                  <a:solidFill>
                    <a:srgbClr val="16315D"/>
                  </a:solidFill>
                  <a:latin typeface="SF UI Display Black" charset="0"/>
                  <a:ea typeface="SF UI Display Black" charset="0"/>
                  <a:cs typeface="SF UI Display Black" charset="0"/>
                </a:rPr>
                <a:t>28</a:t>
              </a:r>
              <a:endParaRPr lang="en-US" sz="6600" b="1" dirty="0">
                <a:solidFill>
                  <a:srgbClr val="16315D"/>
                </a:solidFill>
                <a:latin typeface="SF UI Display Black" charset="0"/>
                <a:ea typeface="SF UI Display Black" charset="0"/>
                <a:cs typeface="SF UI Display Black" charset="0"/>
              </a:endParaRPr>
            </a:p>
          </p:txBody>
        </p:sp>
      </p:grpSp>
      <p:grpSp>
        <p:nvGrpSpPr>
          <p:cNvPr id="43" name="Group 42"/>
          <p:cNvGrpSpPr/>
          <p:nvPr/>
        </p:nvGrpSpPr>
        <p:grpSpPr>
          <a:xfrm>
            <a:off x="2463160" y="4296604"/>
            <a:ext cx="1935145" cy="1278232"/>
            <a:chOff x="3025552" y="4296604"/>
            <a:chExt cx="1935145" cy="1278232"/>
          </a:xfrm>
        </p:grpSpPr>
        <p:grpSp>
          <p:nvGrpSpPr>
            <p:cNvPr id="39" name="Group 38"/>
            <p:cNvGrpSpPr/>
            <p:nvPr/>
          </p:nvGrpSpPr>
          <p:grpSpPr>
            <a:xfrm>
              <a:off x="3025552" y="4296604"/>
              <a:ext cx="1935145" cy="1278232"/>
              <a:chOff x="2280149" y="2186106"/>
              <a:chExt cx="1935145" cy="1278232"/>
            </a:xfrm>
          </p:grpSpPr>
          <p:sp>
            <p:nvSpPr>
              <p:cNvPr id="40" name="Rectangle 39"/>
              <p:cNvSpPr/>
              <p:nvPr/>
            </p:nvSpPr>
            <p:spPr>
              <a:xfrm>
                <a:off x="2280149" y="3095006"/>
                <a:ext cx="1935145" cy="369332"/>
              </a:xfrm>
              <a:prstGeom prst="rect">
                <a:avLst/>
              </a:prstGeom>
            </p:spPr>
            <p:txBody>
              <a:bodyPr wrap="none">
                <a:spAutoFit/>
              </a:bodyPr>
              <a:lstStyle/>
              <a:p>
                <a:pPr algn="ctr"/>
                <a:r>
                  <a:rPr lang="en-US" b="1" dirty="0" smtClean="0">
                    <a:solidFill>
                      <a:srgbClr val="071C40"/>
                    </a:solidFill>
                    <a:latin typeface="SF UI Display Semibold" charset="0"/>
                    <a:ea typeface="SF UI Display Semibold" charset="0"/>
                    <a:cs typeface="SF UI Display Semibold" charset="0"/>
                  </a:rPr>
                  <a:t>Variable Created</a:t>
                </a:r>
                <a:endParaRPr lang="en-US" b="1" dirty="0">
                  <a:solidFill>
                    <a:srgbClr val="071C40"/>
                  </a:solidFill>
                  <a:latin typeface="SF UI Display Semibold" charset="0"/>
                  <a:ea typeface="SF UI Display Semibold" charset="0"/>
                  <a:cs typeface="SF UI Display Semibold" charset="0"/>
                </a:endParaRPr>
              </a:p>
            </p:txBody>
          </p:sp>
          <p:sp>
            <p:nvSpPr>
              <p:cNvPr id="41" name="Rectangle 40"/>
              <p:cNvSpPr/>
              <p:nvPr/>
            </p:nvSpPr>
            <p:spPr>
              <a:xfrm>
                <a:off x="2337541" y="2186106"/>
                <a:ext cx="627410" cy="1107996"/>
              </a:xfrm>
              <a:prstGeom prst="rect">
                <a:avLst/>
              </a:prstGeom>
            </p:spPr>
            <p:txBody>
              <a:bodyPr wrap="square">
                <a:spAutoFit/>
              </a:bodyPr>
              <a:lstStyle/>
              <a:p>
                <a:r>
                  <a:rPr lang="en-US" sz="6600" b="1" dirty="0" smtClean="0">
                    <a:solidFill>
                      <a:srgbClr val="16315D"/>
                    </a:solidFill>
                    <a:latin typeface="SF UI Display Black" charset="0"/>
                    <a:ea typeface="SF UI Display Black" charset="0"/>
                    <a:cs typeface="SF UI Display Black" charset="0"/>
                  </a:rPr>
                  <a:t>1</a:t>
                </a:r>
                <a:endParaRPr lang="en-US" sz="6600" b="1" dirty="0">
                  <a:solidFill>
                    <a:srgbClr val="16315D"/>
                  </a:solidFill>
                  <a:latin typeface="SF UI Display Black" charset="0"/>
                  <a:ea typeface="SF UI Display Black" charset="0"/>
                  <a:cs typeface="SF UI Display Black" charset="0"/>
                </a:endParaRPr>
              </a:p>
            </p:txBody>
          </p:sp>
        </p:grpSp>
        <p:sp>
          <p:nvSpPr>
            <p:cNvPr id="42" name="Rectangle 41"/>
            <p:cNvSpPr/>
            <p:nvPr/>
          </p:nvSpPr>
          <p:spPr>
            <a:xfrm>
              <a:off x="3621021" y="4692395"/>
              <a:ext cx="1334020" cy="584775"/>
            </a:xfrm>
            <a:prstGeom prst="rect">
              <a:avLst/>
            </a:prstGeom>
          </p:spPr>
          <p:txBody>
            <a:bodyPr wrap="none">
              <a:spAutoFit/>
            </a:bodyPr>
            <a:lstStyle/>
            <a:p>
              <a:r>
                <a:rPr lang="en-US" sz="3200" b="1" dirty="0" smtClean="0">
                  <a:solidFill>
                    <a:srgbClr val="16315D"/>
                  </a:solidFill>
                  <a:latin typeface="SF UI Display Black" charset="0"/>
                  <a:ea typeface="SF UI Display Black" charset="0"/>
                  <a:cs typeface="SF UI Display Black" charset="0"/>
                </a:rPr>
                <a:t>profit</a:t>
              </a:r>
              <a:endParaRPr lang="en-US" sz="3200" b="1" dirty="0">
                <a:solidFill>
                  <a:srgbClr val="16315D"/>
                </a:solidFill>
                <a:latin typeface="SF UI Display Black" charset="0"/>
                <a:ea typeface="SF UI Display Black" charset="0"/>
                <a:cs typeface="SF UI Display Black" charset="0"/>
              </a:endParaRPr>
            </a:p>
          </p:txBody>
        </p:sp>
      </p:grpSp>
      <p:cxnSp>
        <p:nvCxnSpPr>
          <p:cNvPr id="45" name="Straight Connector 44"/>
          <p:cNvCxnSpPr/>
          <p:nvPr/>
        </p:nvCxnSpPr>
        <p:spPr>
          <a:xfrm>
            <a:off x="4754880" y="1658112"/>
            <a:ext cx="0" cy="4096512"/>
          </a:xfrm>
          <a:prstGeom prst="line">
            <a:avLst/>
          </a:prstGeom>
          <a:ln>
            <a:solidFill>
              <a:srgbClr val="1631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984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Univariate Analysis</a:t>
            </a:r>
            <a:endParaRPr lang="en-US" spc="600" dirty="0">
              <a:latin typeface="SF UI Display" charset="0"/>
              <a:ea typeface="SF UI Display" charset="0"/>
              <a:cs typeface="SF UI Display" charset="0"/>
            </a:endParaRPr>
          </a:p>
        </p:txBody>
      </p:sp>
      <p:grpSp>
        <p:nvGrpSpPr>
          <p:cNvPr id="37" name="Group 36"/>
          <p:cNvGrpSpPr/>
          <p:nvPr/>
        </p:nvGrpSpPr>
        <p:grpSpPr>
          <a:xfrm>
            <a:off x="1695160" y="1157646"/>
            <a:ext cx="3169921" cy="804116"/>
            <a:chOff x="665625" y="2797459"/>
            <a:chExt cx="3169921" cy="804116"/>
          </a:xfrm>
        </p:grpSpPr>
        <p:sp>
          <p:nvSpPr>
            <p:cNvPr id="16" name="Rectangle 15"/>
            <p:cNvSpPr/>
            <p:nvPr/>
          </p:nvSpPr>
          <p:spPr>
            <a:xfrm>
              <a:off x="665625" y="3232243"/>
              <a:ext cx="1779559" cy="369332"/>
            </a:xfrm>
            <a:prstGeom prst="rect">
              <a:avLst/>
            </a:prstGeom>
          </p:spPr>
          <p:txBody>
            <a:bodyPr wrap="square">
              <a:spAutoFit/>
            </a:bodyPr>
            <a:lstStyle/>
            <a:p>
              <a:r>
                <a:rPr lang="en-US" dirty="0" smtClean="0">
                  <a:solidFill>
                    <a:srgbClr val="188447"/>
                  </a:solidFill>
                  <a:latin typeface="SF UI Display Light" charset="0"/>
                  <a:ea typeface="SF UI Display Light" charset="0"/>
                  <a:cs typeface="SF UI Display Light" charset="0"/>
                </a:rPr>
                <a:t>IMDB SCORE</a:t>
              </a:r>
              <a:endParaRPr lang="en-US" dirty="0">
                <a:solidFill>
                  <a:srgbClr val="188447"/>
                </a:solidFill>
                <a:latin typeface="SF UI Display Light" charset="0"/>
                <a:ea typeface="SF UI Display Light" charset="0"/>
                <a:cs typeface="SF UI Display Light" charset="0"/>
              </a:endParaRPr>
            </a:p>
          </p:txBody>
        </p:sp>
        <p:sp>
          <p:nvSpPr>
            <p:cNvPr id="27" name="Rectangle 26"/>
            <p:cNvSpPr/>
            <p:nvPr/>
          </p:nvSpPr>
          <p:spPr>
            <a:xfrm>
              <a:off x="665626" y="2797459"/>
              <a:ext cx="2044149" cy="369332"/>
            </a:xfrm>
            <a:prstGeom prst="rect">
              <a:avLst/>
            </a:prstGeom>
          </p:spPr>
          <p:txBody>
            <a:bodyPr wrap="none">
              <a:spAutoFit/>
            </a:bodyPr>
            <a:lstStyle/>
            <a:p>
              <a:r>
                <a:rPr lang="en-US" b="1" spc="300" dirty="0" smtClean="0">
                  <a:solidFill>
                    <a:srgbClr val="188447"/>
                  </a:solidFill>
                  <a:latin typeface="SF UI Display" charset="0"/>
                  <a:ea typeface="SF UI Display" charset="0"/>
                  <a:cs typeface="SF UI Display" charset="0"/>
                </a:rPr>
                <a:t>Main Feature</a:t>
              </a:r>
              <a:endParaRPr lang="en-US" b="1" spc="300" dirty="0">
                <a:solidFill>
                  <a:srgbClr val="188447"/>
                </a:solidFill>
                <a:latin typeface="SF UI Display" charset="0"/>
                <a:ea typeface="SF UI Display" charset="0"/>
                <a:cs typeface="SF UI Display" charset="0"/>
              </a:endParaRPr>
            </a:p>
          </p:txBody>
        </p:sp>
        <p:cxnSp>
          <p:nvCxnSpPr>
            <p:cNvPr id="31" name="Straight Connector 30"/>
            <p:cNvCxnSpPr/>
            <p:nvPr/>
          </p:nvCxnSpPr>
          <p:spPr>
            <a:xfrm>
              <a:off x="665626" y="3188608"/>
              <a:ext cx="3169920" cy="0"/>
            </a:xfrm>
            <a:prstGeom prst="line">
              <a:avLst/>
            </a:prstGeom>
            <a:ln>
              <a:solidFill>
                <a:srgbClr val="188447"/>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695160" y="2106512"/>
            <a:ext cx="3169920" cy="1971351"/>
            <a:chOff x="4297376" y="2819276"/>
            <a:chExt cx="3169920" cy="1971351"/>
          </a:xfrm>
        </p:grpSpPr>
        <p:sp>
          <p:nvSpPr>
            <p:cNvPr id="17" name="Rectangle 16"/>
            <p:cNvSpPr/>
            <p:nvPr/>
          </p:nvSpPr>
          <p:spPr>
            <a:xfrm>
              <a:off x="4297376" y="3313299"/>
              <a:ext cx="2806560" cy="1477328"/>
            </a:xfrm>
            <a:prstGeom prst="rect">
              <a:avLst/>
            </a:prstGeom>
          </p:spPr>
          <p:txBody>
            <a:bodyPr wrap="square">
              <a:spAutoFit/>
            </a:bodyPr>
            <a:lstStyle/>
            <a:p>
              <a:r>
                <a:rPr lang="en-US" dirty="0" smtClean="0">
                  <a:solidFill>
                    <a:srgbClr val="1072D6"/>
                  </a:solidFill>
                  <a:latin typeface="SF UI Display Light" charset="0"/>
                  <a:ea typeface="SF UI Display Light" charset="0"/>
                  <a:cs typeface="SF UI Display Light" charset="0"/>
                </a:rPr>
                <a:t>Movie Director</a:t>
              </a:r>
            </a:p>
            <a:p>
              <a:r>
                <a:rPr lang="en-US" dirty="0" smtClean="0">
                  <a:solidFill>
                    <a:srgbClr val="1072D6"/>
                  </a:solidFill>
                  <a:latin typeface="SF UI Display Light" charset="0"/>
                  <a:ea typeface="SF UI Display Light" charset="0"/>
                  <a:cs typeface="SF UI Display Light" charset="0"/>
                </a:rPr>
                <a:t>Content Rating</a:t>
              </a:r>
            </a:p>
            <a:p>
              <a:r>
                <a:rPr lang="en-US" dirty="0" smtClean="0">
                  <a:solidFill>
                    <a:srgbClr val="1072D6"/>
                  </a:solidFill>
                  <a:latin typeface="SF UI Display Light" charset="0"/>
                  <a:ea typeface="SF UI Display Light" charset="0"/>
                  <a:cs typeface="SF UI Display Light" charset="0"/>
                </a:rPr>
                <a:t>Title Year</a:t>
              </a:r>
            </a:p>
            <a:p>
              <a:r>
                <a:rPr lang="en-US" dirty="0" smtClean="0">
                  <a:solidFill>
                    <a:srgbClr val="1072D6"/>
                  </a:solidFill>
                  <a:latin typeface="SF UI Display Light" charset="0"/>
                  <a:ea typeface="SF UI Display Light" charset="0"/>
                  <a:cs typeface="SF UI Display Light" charset="0"/>
                </a:rPr>
                <a:t>Profit  Distribution</a:t>
              </a:r>
            </a:p>
            <a:p>
              <a:r>
                <a:rPr lang="en-US" dirty="0" smtClean="0">
                  <a:solidFill>
                    <a:srgbClr val="1072D6"/>
                  </a:solidFill>
                  <a:latin typeface="SF UI Display Light" charset="0"/>
                  <a:ea typeface="SF UI Display Light" charset="0"/>
                  <a:cs typeface="SF UI Display Light" charset="0"/>
                </a:rPr>
                <a:t>Movie Facebook Likes</a:t>
              </a:r>
            </a:p>
          </p:txBody>
        </p:sp>
        <p:sp>
          <p:nvSpPr>
            <p:cNvPr id="29" name="Rectangle 28"/>
            <p:cNvSpPr/>
            <p:nvPr/>
          </p:nvSpPr>
          <p:spPr>
            <a:xfrm>
              <a:off x="4297376" y="2819276"/>
              <a:ext cx="3111749" cy="369332"/>
            </a:xfrm>
            <a:prstGeom prst="rect">
              <a:avLst/>
            </a:prstGeom>
          </p:spPr>
          <p:txBody>
            <a:bodyPr wrap="none">
              <a:spAutoFit/>
            </a:bodyPr>
            <a:lstStyle/>
            <a:p>
              <a:r>
                <a:rPr lang="en-US" b="1" spc="300" dirty="0" smtClean="0">
                  <a:solidFill>
                    <a:srgbClr val="1072D6"/>
                  </a:solidFill>
                  <a:latin typeface="SF UI Display" charset="0"/>
                  <a:ea typeface="SF UI Display" charset="0"/>
                  <a:cs typeface="SF UI Display" charset="0"/>
                </a:rPr>
                <a:t>Supporting Features</a:t>
              </a:r>
              <a:endParaRPr lang="en-US" b="1" spc="300" dirty="0">
                <a:solidFill>
                  <a:srgbClr val="1072D6"/>
                </a:solidFill>
                <a:latin typeface="SF UI Display" charset="0"/>
                <a:ea typeface="SF UI Display" charset="0"/>
                <a:cs typeface="SF UI Display" charset="0"/>
              </a:endParaRPr>
            </a:p>
          </p:txBody>
        </p:sp>
        <p:cxnSp>
          <p:nvCxnSpPr>
            <p:cNvPr id="32" name="Straight Connector 31"/>
            <p:cNvCxnSpPr/>
            <p:nvPr/>
          </p:nvCxnSpPr>
          <p:spPr>
            <a:xfrm>
              <a:off x="4297376" y="3189008"/>
              <a:ext cx="3169920" cy="0"/>
            </a:xfrm>
            <a:prstGeom prst="line">
              <a:avLst/>
            </a:prstGeom>
            <a:ln>
              <a:solidFill>
                <a:srgbClr val="1072D6"/>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695160" y="4202153"/>
            <a:ext cx="3169920" cy="1959068"/>
            <a:chOff x="8158101" y="2830455"/>
            <a:chExt cx="3169920" cy="1959068"/>
          </a:xfrm>
        </p:grpSpPr>
        <p:sp>
          <p:nvSpPr>
            <p:cNvPr id="22" name="Rectangle 21"/>
            <p:cNvSpPr/>
            <p:nvPr/>
          </p:nvSpPr>
          <p:spPr>
            <a:xfrm>
              <a:off x="8158101" y="3312195"/>
              <a:ext cx="2659702" cy="1477328"/>
            </a:xfrm>
            <a:prstGeom prst="rect">
              <a:avLst/>
            </a:prstGeom>
          </p:spPr>
          <p:txBody>
            <a:bodyPr wrap="none">
              <a:spAutoFit/>
            </a:bodyPr>
            <a:lstStyle/>
            <a:p>
              <a:r>
                <a:rPr lang="en-US" dirty="0" smtClean="0">
                  <a:solidFill>
                    <a:srgbClr val="BF3831"/>
                  </a:solidFill>
                  <a:latin typeface="SF UI Display Light" charset="0"/>
                  <a:ea typeface="SF UI Display Light" charset="0"/>
                  <a:cs typeface="SF UI Display Light" charset="0"/>
                </a:rPr>
                <a:t>Duration</a:t>
              </a:r>
            </a:p>
            <a:p>
              <a:r>
                <a:rPr lang="en-US" dirty="0" smtClean="0">
                  <a:solidFill>
                    <a:srgbClr val="BF3831"/>
                  </a:solidFill>
                  <a:latin typeface="SF UI Display Light" charset="0"/>
                  <a:ea typeface="SF UI Display Light" charset="0"/>
                  <a:cs typeface="SF UI Display Light" charset="0"/>
                </a:rPr>
                <a:t>Movie Color</a:t>
              </a:r>
            </a:p>
            <a:p>
              <a:r>
                <a:rPr lang="en-US" dirty="0" smtClean="0">
                  <a:solidFill>
                    <a:srgbClr val="BF3831"/>
                  </a:solidFill>
                  <a:latin typeface="SF UI Display Light" charset="0"/>
                  <a:ea typeface="SF UI Display Light" charset="0"/>
                  <a:cs typeface="SF UI Display Light" charset="0"/>
                </a:rPr>
                <a:t>Language</a:t>
              </a:r>
            </a:p>
            <a:p>
              <a:r>
                <a:rPr lang="en-US" dirty="0" smtClean="0">
                  <a:solidFill>
                    <a:srgbClr val="BF3831"/>
                  </a:solidFill>
                  <a:latin typeface="SF UI Display Light" charset="0"/>
                  <a:ea typeface="SF UI Display Light" charset="0"/>
                  <a:cs typeface="SF UI Display Light" charset="0"/>
                </a:rPr>
                <a:t>Critic Reviews</a:t>
              </a:r>
            </a:p>
            <a:p>
              <a:r>
                <a:rPr lang="en-US" dirty="0" smtClean="0">
                  <a:solidFill>
                    <a:srgbClr val="BF3831"/>
                  </a:solidFill>
                  <a:latin typeface="SF UI Display Light" charset="0"/>
                  <a:ea typeface="SF UI Display Light" charset="0"/>
                  <a:cs typeface="SF UI Display Light" charset="0"/>
                </a:rPr>
                <a:t>Number User for Reviews</a:t>
              </a:r>
            </a:p>
          </p:txBody>
        </p:sp>
        <p:sp>
          <p:nvSpPr>
            <p:cNvPr id="33" name="Rectangle 32"/>
            <p:cNvSpPr/>
            <p:nvPr/>
          </p:nvSpPr>
          <p:spPr>
            <a:xfrm>
              <a:off x="8158101" y="2830455"/>
              <a:ext cx="2813591" cy="369332"/>
            </a:xfrm>
            <a:prstGeom prst="rect">
              <a:avLst/>
            </a:prstGeom>
          </p:spPr>
          <p:txBody>
            <a:bodyPr wrap="none">
              <a:spAutoFit/>
            </a:bodyPr>
            <a:lstStyle/>
            <a:p>
              <a:r>
                <a:rPr lang="en-US" b="1" spc="300" dirty="0" smtClean="0">
                  <a:solidFill>
                    <a:srgbClr val="BF3831"/>
                  </a:solidFill>
                  <a:latin typeface="SF UI Display" charset="0"/>
                  <a:ea typeface="SF UI Display" charset="0"/>
                  <a:cs typeface="SF UI Display" charset="0"/>
                </a:rPr>
                <a:t>Removed Features</a:t>
              </a:r>
              <a:endParaRPr lang="en-US" b="1" spc="300" dirty="0">
                <a:solidFill>
                  <a:srgbClr val="BF3831"/>
                </a:solidFill>
                <a:latin typeface="SF UI Display" charset="0"/>
                <a:ea typeface="SF UI Display" charset="0"/>
                <a:cs typeface="SF UI Display" charset="0"/>
              </a:endParaRPr>
            </a:p>
          </p:txBody>
        </p:sp>
        <p:cxnSp>
          <p:nvCxnSpPr>
            <p:cNvPr id="34" name="Straight Connector 33"/>
            <p:cNvCxnSpPr/>
            <p:nvPr/>
          </p:nvCxnSpPr>
          <p:spPr>
            <a:xfrm>
              <a:off x="8158101" y="3187504"/>
              <a:ext cx="3169920" cy="0"/>
            </a:xfrm>
            <a:prstGeom prst="line">
              <a:avLst/>
            </a:prstGeom>
            <a:ln>
              <a:solidFill>
                <a:srgbClr val="BF3831"/>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686015" y="1018248"/>
            <a:ext cx="5835425" cy="5656872"/>
            <a:chOff x="5539711" y="1201128"/>
            <a:chExt cx="5835425" cy="5656872"/>
          </a:xfrm>
        </p:grpSpPr>
        <p:pic>
          <p:nvPicPr>
            <p:cNvPr id="41" name="Picture 40"/>
            <p:cNvPicPr>
              <a:picLocks noChangeAspect="1"/>
            </p:cNvPicPr>
            <p:nvPr/>
          </p:nvPicPr>
          <p:blipFill>
            <a:blip r:embed="rId2"/>
            <a:stretch>
              <a:fillRect/>
            </a:stretch>
          </p:blipFill>
          <p:spPr>
            <a:xfrm>
              <a:off x="5539711" y="1201128"/>
              <a:ext cx="5835425" cy="5656872"/>
            </a:xfrm>
            <a:prstGeom prst="rect">
              <a:avLst/>
            </a:prstGeom>
          </p:spPr>
        </p:pic>
        <p:sp>
          <p:nvSpPr>
            <p:cNvPr id="40" name="Freeform 39"/>
            <p:cNvSpPr/>
            <p:nvPr/>
          </p:nvSpPr>
          <p:spPr>
            <a:xfrm>
              <a:off x="6217920" y="1657240"/>
              <a:ext cx="4108704" cy="4597256"/>
            </a:xfrm>
            <a:custGeom>
              <a:avLst/>
              <a:gdLst>
                <a:gd name="connsiteX0" fmla="*/ 0 w 4108704"/>
                <a:gd name="connsiteY0" fmla="*/ 4597256 h 4597256"/>
                <a:gd name="connsiteX1" fmla="*/ 1621536 w 4108704"/>
                <a:gd name="connsiteY1" fmla="*/ 3792584 h 4597256"/>
                <a:gd name="connsiteX2" fmla="*/ 2706624 w 4108704"/>
                <a:gd name="connsiteY2" fmla="*/ 872 h 4597256"/>
                <a:gd name="connsiteX3" fmla="*/ 3572256 w 4108704"/>
                <a:gd name="connsiteY3" fmla="*/ 3451208 h 4597256"/>
                <a:gd name="connsiteX4" fmla="*/ 4108704 w 4108704"/>
                <a:gd name="connsiteY4" fmla="*/ 4597256 h 459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704" h="4597256">
                  <a:moveTo>
                    <a:pt x="0" y="4597256"/>
                  </a:moveTo>
                  <a:cubicBezTo>
                    <a:pt x="585216" y="4577952"/>
                    <a:pt x="1170432" y="4558648"/>
                    <a:pt x="1621536" y="3792584"/>
                  </a:cubicBezTo>
                  <a:cubicBezTo>
                    <a:pt x="2072640" y="3026520"/>
                    <a:pt x="2381504" y="57768"/>
                    <a:pt x="2706624" y="872"/>
                  </a:cubicBezTo>
                  <a:cubicBezTo>
                    <a:pt x="3031744" y="-56024"/>
                    <a:pt x="3338576" y="2685144"/>
                    <a:pt x="3572256" y="3451208"/>
                  </a:cubicBezTo>
                  <a:cubicBezTo>
                    <a:pt x="3805936" y="4217272"/>
                    <a:pt x="3970528" y="4416408"/>
                    <a:pt x="4108704" y="4597256"/>
                  </a:cubicBezTo>
                </a:path>
              </a:pathLst>
            </a:custGeom>
            <a:noFill/>
            <a:ln w="28575">
              <a:solidFill>
                <a:srgbClr val="BF38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2199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Univariate Analysis</a:t>
            </a:r>
            <a:endParaRPr lang="en-US" spc="600" dirty="0">
              <a:latin typeface="SF UI Display" charset="0"/>
              <a:ea typeface="SF UI Display" charset="0"/>
              <a:cs typeface="SF UI Display" charset="0"/>
            </a:endParaRPr>
          </a:p>
        </p:txBody>
      </p:sp>
      <p:pic>
        <p:nvPicPr>
          <p:cNvPr id="4" name="Picture 3"/>
          <p:cNvPicPr>
            <a:picLocks noChangeAspect="1"/>
          </p:cNvPicPr>
          <p:nvPr/>
        </p:nvPicPr>
        <p:blipFill>
          <a:blip r:embed="rId2"/>
          <a:stretch>
            <a:fillRect/>
          </a:stretch>
        </p:blipFill>
        <p:spPr>
          <a:xfrm>
            <a:off x="5718048" y="809546"/>
            <a:ext cx="6243828" cy="2975709"/>
          </a:xfrm>
          <a:prstGeom prst="rect">
            <a:avLst/>
          </a:prstGeom>
        </p:spPr>
      </p:pic>
      <p:pic>
        <p:nvPicPr>
          <p:cNvPr id="5" name="Picture 4"/>
          <p:cNvPicPr>
            <a:picLocks noChangeAspect="1"/>
          </p:cNvPicPr>
          <p:nvPr/>
        </p:nvPicPr>
        <p:blipFill>
          <a:blip r:embed="rId3"/>
          <a:stretch>
            <a:fillRect/>
          </a:stretch>
        </p:blipFill>
        <p:spPr>
          <a:xfrm>
            <a:off x="5718048" y="3785255"/>
            <a:ext cx="6249827" cy="2978568"/>
          </a:xfrm>
          <a:prstGeom prst="rect">
            <a:avLst/>
          </a:prstGeom>
        </p:spPr>
      </p:pic>
      <p:sp>
        <p:nvSpPr>
          <p:cNvPr id="6" name="Rectangle 5"/>
          <p:cNvSpPr/>
          <p:nvPr/>
        </p:nvSpPr>
        <p:spPr>
          <a:xfrm>
            <a:off x="347569" y="3495478"/>
            <a:ext cx="5108448" cy="923330"/>
          </a:xfrm>
          <a:prstGeom prst="rect">
            <a:avLst/>
          </a:prstGeom>
        </p:spPr>
        <p:txBody>
          <a:bodyPr wrap="square">
            <a:spAutoFit/>
          </a:bodyPr>
          <a:lstStyle/>
          <a:p>
            <a:r>
              <a:rPr lang="en-US" smtClean="0"/>
              <a:t>Content_rating</a:t>
            </a:r>
            <a:r>
              <a:rPr lang="en-US" dirty="0" smtClean="0"/>
              <a:t> </a:t>
            </a:r>
            <a:r>
              <a:rPr lang="en-US" dirty="0"/>
              <a:t>distribution -  It seem like focusing only to "PG", "PG-13", "R", "G" makes sense to understand their effect on </a:t>
            </a:r>
            <a:r>
              <a:rPr lang="en-US" dirty="0" err="1"/>
              <a:t>imdb</a:t>
            </a:r>
            <a:r>
              <a:rPr lang="en-US" dirty="0"/>
              <a:t> score.</a:t>
            </a:r>
          </a:p>
        </p:txBody>
      </p:sp>
      <p:grpSp>
        <p:nvGrpSpPr>
          <p:cNvPr id="23" name="Group 22"/>
          <p:cNvGrpSpPr/>
          <p:nvPr/>
        </p:nvGrpSpPr>
        <p:grpSpPr>
          <a:xfrm>
            <a:off x="347569" y="1311724"/>
            <a:ext cx="3169920" cy="1971351"/>
            <a:chOff x="4297376" y="2819276"/>
            <a:chExt cx="3169920" cy="1971351"/>
          </a:xfrm>
        </p:grpSpPr>
        <p:sp>
          <p:nvSpPr>
            <p:cNvPr id="24" name="Rectangle 23"/>
            <p:cNvSpPr/>
            <p:nvPr/>
          </p:nvSpPr>
          <p:spPr>
            <a:xfrm>
              <a:off x="4297376" y="3313299"/>
              <a:ext cx="2806560" cy="1477328"/>
            </a:xfrm>
            <a:prstGeom prst="rect">
              <a:avLst/>
            </a:prstGeom>
          </p:spPr>
          <p:txBody>
            <a:bodyPr wrap="square">
              <a:spAutoFit/>
            </a:bodyPr>
            <a:lstStyle/>
            <a:p>
              <a:r>
                <a:rPr lang="en-US" dirty="0" smtClean="0">
                  <a:solidFill>
                    <a:srgbClr val="1072D6"/>
                  </a:solidFill>
                  <a:latin typeface="SF UI Display Light" charset="0"/>
                  <a:ea typeface="SF UI Display Light" charset="0"/>
                  <a:cs typeface="SF UI Display Light" charset="0"/>
                </a:rPr>
                <a:t>Movie Director</a:t>
              </a:r>
            </a:p>
            <a:p>
              <a:r>
                <a:rPr lang="en-US" b="1" dirty="0" smtClean="0">
                  <a:solidFill>
                    <a:srgbClr val="1072D6"/>
                  </a:solidFill>
                  <a:latin typeface="SF UI Display Light" charset="0"/>
                  <a:ea typeface="SF UI Display Light" charset="0"/>
                  <a:cs typeface="SF UI Display Light" charset="0"/>
                </a:rPr>
                <a:t> &gt; Content </a:t>
              </a:r>
              <a:r>
                <a:rPr lang="en-US" b="1" dirty="0" smtClean="0">
                  <a:solidFill>
                    <a:srgbClr val="1072D6"/>
                  </a:solidFill>
                  <a:latin typeface="SF UI Display Light" charset="0"/>
                  <a:ea typeface="SF UI Display Light" charset="0"/>
                  <a:cs typeface="SF UI Display Light" charset="0"/>
                </a:rPr>
                <a:t>Rating</a:t>
              </a:r>
            </a:p>
            <a:p>
              <a:r>
                <a:rPr lang="en-US" dirty="0" smtClean="0">
                  <a:solidFill>
                    <a:srgbClr val="1072D6"/>
                  </a:solidFill>
                  <a:latin typeface="SF UI Display Light" charset="0"/>
                  <a:ea typeface="SF UI Display Light" charset="0"/>
                  <a:cs typeface="SF UI Display Light" charset="0"/>
                </a:rPr>
                <a:t>Title Year</a:t>
              </a:r>
            </a:p>
            <a:p>
              <a:r>
                <a:rPr lang="en-US" dirty="0" smtClean="0">
                  <a:solidFill>
                    <a:srgbClr val="1072D6"/>
                  </a:solidFill>
                  <a:latin typeface="SF UI Display Light" charset="0"/>
                  <a:ea typeface="SF UI Display Light" charset="0"/>
                  <a:cs typeface="SF UI Display Light" charset="0"/>
                </a:rPr>
                <a:t>Profit  Distribution</a:t>
              </a:r>
            </a:p>
            <a:p>
              <a:r>
                <a:rPr lang="en-US" dirty="0" smtClean="0">
                  <a:solidFill>
                    <a:srgbClr val="1072D6"/>
                  </a:solidFill>
                  <a:latin typeface="SF UI Display Light" charset="0"/>
                  <a:ea typeface="SF UI Display Light" charset="0"/>
                  <a:cs typeface="SF UI Display Light" charset="0"/>
                </a:rPr>
                <a:t>Movie Facebook Likes</a:t>
              </a:r>
            </a:p>
          </p:txBody>
        </p:sp>
        <p:sp>
          <p:nvSpPr>
            <p:cNvPr id="25" name="Rectangle 24"/>
            <p:cNvSpPr/>
            <p:nvPr/>
          </p:nvSpPr>
          <p:spPr>
            <a:xfrm>
              <a:off x="4297376" y="2819276"/>
              <a:ext cx="3111749" cy="369332"/>
            </a:xfrm>
            <a:prstGeom prst="rect">
              <a:avLst/>
            </a:prstGeom>
          </p:spPr>
          <p:txBody>
            <a:bodyPr wrap="none">
              <a:spAutoFit/>
            </a:bodyPr>
            <a:lstStyle/>
            <a:p>
              <a:r>
                <a:rPr lang="en-US" b="1" spc="300" dirty="0" smtClean="0">
                  <a:solidFill>
                    <a:srgbClr val="1072D6"/>
                  </a:solidFill>
                  <a:latin typeface="SF UI Display" charset="0"/>
                  <a:ea typeface="SF UI Display" charset="0"/>
                  <a:cs typeface="SF UI Display" charset="0"/>
                </a:rPr>
                <a:t>Supporting Features</a:t>
              </a:r>
              <a:endParaRPr lang="en-US" b="1" spc="300" dirty="0">
                <a:solidFill>
                  <a:srgbClr val="1072D6"/>
                </a:solidFill>
                <a:latin typeface="SF UI Display" charset="0"/>
                <a:ea typeface="SF UI Display" charset="0"/>
                <a:cs typeface="SF UI Display" charset="0"/>
              </a:endParaRPr>
            </a:p>
          </p:txBody>
        </p:sp>
        <p:cxnSp>
          <p:nvCxnSpPr>
            <p:cNvPr id="26" name="Straight Connector 25"/>
            <p:cNvCxnSpPr/>
            <p:nvPr/>
          </p:nvCxnSpPr>
          <p:spPr>
            <a:xfrm>
              <a:off x="4297376" y="3189008"/>
              <a:ext cx="3169920" cy="0"/>
            </a:xfrm>
            <a:prstGeom prst="line">
              <a:avLst/>
            </a:prstGeom>
            <a:ln>
              <a:solidFill>
                <a:srgbClr val="1072D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2128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Univariate Analysis</a:t>
            </a:r>
            <a:endParaRPr lang="en-US" spc="600" dirty="0">
              <a:latin typeface="SF UI Display" charset="0"/>
              <a:ea typeface="SF UI Display" charset="0"/>
              <a:cs typeface="SF UI Display" charset="0"/>
            </a:endParaRPr>
          </a:p>
        </p:txBody>
      </p:sp>
      <p:sp>
        <p:nvSpPr>
          <p:cNvPr id="6" name="Rectangle 5"/>
          <p:cNvSpPr/>
          <p:nvPr/>
        </p:nvSpPr>
        <p:spPr>
          <a:xfrm>
            <a:off x="347569" y="3495478"/>
            <a:ext cx="5108448" cy="646331"/>
          </a:xfrm>
          <a:prstGeom prst="rect">
            <a:avLst/>
          </a:prstGeom>
        </p:spPr>
        <p:txBody>
          <a:bodyPr wrap="square">
            <a:spAutoFit/>
          </a:bodyPr>
          <a:lstStyle/>
          <a:p>
            <a:r>
              <a:rPr lang="en-US" dirty="0" smtClean="0"/>
              <a:t>It is obvious starting from 1990’s movie </a:t>
            </a:r>
            <a:r>
              <a:rPr lang="en-US" dirty="0" err="1" smtClean="0"/>
              <a:t>sctor</a:t>
            </a:r>
            <a:r>
              <a:rPr lang="en-US" dirty="0" smtClean="0"/>
              <a:t> produce more movies than ever. </a:t>
            </a:r>
            <a:endParaRPr lang="en-US" dirty="0"/>
          </a:p>
        </p:txBody>
      </p:sp>
      <p:grpSp>
        <p:nvGrpSpPr>
          <p:cNvPr id="23" name="Group 22"/>
          <p:cNvGrpSpPr/>
          <p:nvPr/>
        </p:nvGrpSpPr>
        <p:grpSpPr>
          <a:xfrm>
            <a:off x="347569" y="1311724"/>
            <a:ext cx="3169920" cy="1971351"/>
            <a:chOff x="4297376" y="2819276"/>
            <a:chExt cx="3169920" cy="1971351"/>
          </a:xfrm>
        </p:grpSpPr>
        <p:sp>
          <p:nvSpPr>
            <p:cNvPr id="24" name="Rectangle 23"/>
            <p:cNvSpPr/>
            <p:nvPr/>
          </p:nvSpPr>
          <p:spPr>
            <a:xfrm>
              <a:off x="4297376" y="3313299"/>
              <a:ext cx="2806560" cy="1477328"/>
            </a:xfrm>
            <a:prstGeom prst="rect">
              <a:avLst/>
            </a:prstGeom>
          </p:spPr>
          <p:txBody>
            <a:bodyPr wrap="square">
              <a:spAutoFit/>
            </a:bodyPr>
            <a:lstStyle/>
            <a:p>
              <a:r>
                <a:rPr lang="en-US" dirty="0" smtClean="0">
                  <a:solidFill>
                    <a:srgbClr val="1072D6"/>
                  </a:solidFill>
                  <a:latin typeface="SF UI Display Light" charset="0"/>
                  <a:ea typeface="SF UI Display Light" charset="0"/>
                  <a:cs typeface="SF UI Display Light" charset="0"/>
                </a:rPr>
                <a:t>Movie Director</a:t>
              </a:r>
            </a:p>
            <a:p>
              <a:r>
                <a:rPr lang="en-US" dirty="0" smtClean="0">
                  <a:solidFill>
                    <a:srgbClr val="1072D6"/>
                  </a:solidFill>
                  <a:latin typeface="SF UI Display Light" charset="0"/>
                  <a:ea typeface="SF UI Display Light" charset="0"/>
                  <a:cs typeface="SF UI Display Light" charset="0"/>
                </a:rPr>
                <a:t>Content </a:t>
              </a:r>
              <a:r>
                <a:rPr lang="en-US" dirty="0" smtClean="0">
                  <a:solidFill>
                    <a:srgbClr val="1072D6"/>
                  </a:solidFill>
                  <a:latin typeface="SF UI Display Light" charset="0"/>
                  <a:ea typeface="SF UI Display Light" charset="0"/>
                  <a:cs typeface="SF UI Display Light" charset="0"/>
                </a:rPr>
                <a:t>Rating</a:t>
              </a:r>
            </a:p>
            <a:p>
              <a:r>
                <a:rPr lang="en-US" b="1" dirty="0" smtClean="0">
                  <a:solidFill>
                    <a:srgbClr val="1072D6"/>
                  </a:solidFill>
                  <a:latin typeface="SF UI Display Light" charset="0"/>
                  <a:ea typeface="SF UI Display Light" charset="0"/>
                  <a:cs typeface="SF UI Display Light" charset="0"/>
                </a:rPr>
                <a:t> &gt; Title </a:t>
              </a:r>
              <a:r>
                <a:rPr lang="en-US" b="1" dirty="0" smtClean="0">
                  <a:solidFill>
                    <a:srgbClr val="1072D6"/>
                  </a:solidFill>
                  <a:latin typeface="SF UI Display Light" charset="0"/>
                  <a:ea typeface="SF UI Display Light" charset="0"/>
                  <a:cs typeface="SF UI Display Light" charset="0"/>
                </a:rPr>
                <a:t>Year</a:t>
              </a:r>
            </a:p>
            <a:p>
              <a:r>
                <a:rPr lang="en-US" dirty="0" smtClean="0">
                  <a:solidFill>
                    <a:srgbClr val="1072D6"/>
                  </a:solidFill>
                  <a:latin typeface="SF UI Display Light" charset="0"/>
                  <a:ea typeface="SF UI Display Light" charset="0"/>
                  <a:cs typeface="SF UI Display Light" charset="0"/>
                </a:rPr>
                <a:t>Profit  Distribution</a:t>
              </a:r>
            </a:p>
            <a:p>
              <a:r>
                <a:rPr lang="en-US" dirty="0" smtClean="0">
                  <a:solidFill>
                    <a:srgbClr val="1072D6"/>
                  </a:solidFill>
                  <a:latin typeface="SF UI Display Light" charset="0"/>
                  <a:ea typeface="SF UI Display Light" charset="0"/>
                  <a:cs typeface="SF UI Display Light" charset="0"/>
                </a:rPr>
                <a:t>Movie </a:t>
              </a:r>
              <a:r>
                <a:rPr lang="en-US" dirty="0" smtClean="0">
                  <a:solidFill>
                    <a:srgbClr val="1072D6"/>
                  </a:solidFill>
                  <a:latin typeface="SF UI Display Light" charset="0"/>
                  <a:ea typeface="SF UI Display Light" charset="0"/>
                  <a:cs typeface="SF UI Display Light" charset="0"/>
                </a:rPr>
                <a:t>Facebook Likes</a:t>
              </a:r>
            </a:p>
          </p:txBody>
        </p:sp>
        <p:sp>
          <p:nvSpPr>
            <p:cNvPr id="25" name="Rectangle 24"/>
            <p:cNvSpPr/>
            <p:nvPr/>
          </p:nvSpPr>
          <p:spPr>
            <a:xfrm>
              <a:off x="4297376" y="2819276"/>
              <a:ext cx="3111749" cy="369332"/>
            </a:xfrm>
            <a:prstGeom prst="rect">
              <a:avLst/>
            </a:prstGeom>
          </p:spPr>
          <p:txBody>
            <a:bodyPr wrap="none">
              <a:spAutoFit/>
            </a:bodyPr>
            <a:lstStyle/>
            <a:p>
              <a:r>
                <a:rPr lang="en-US" b="1" spc="300" dirty="0" smtClean="0">
                  <a:solidFill>
                    <a:srgbClr val="1072D6"/>
                  </a:solidFill>
                  <a:latin typeface="SF UI Display" charset="0"/>
                  <a:ea typeface="SF UI Display" charset="0"/>
                  <a:cs typeface="SF UI Display" charset="0"/>
                </a:rPr>
                <a:t>Supporting Features</a:t>
              </a:r>
              <a:endParaRPr lang="en-US" b="1" spc="300" dirty="0">
                <a:solidFill>
                  <a:srgbClr val="1072D6"/>
                </a:solidFill>
                <a:latin typeface="SF UI Display" charset="0"/>
                <a:ea typeface="SF UI Display" charset="0"/>
                <a:cs typeface="SF UI Display" charset="0"/>
              </a:endParaRPr>
            </a:p>
          </p:txBody>
        </p:sp>
        <p:cxnSp>
          <p:nvCxnSpPr>
            <p:cNvPr id="26" name="Straight Connector 25"/>
            <p:cNvCxnSpPr/>
            <p:nvPr/>
          </p:nvCxnSpPr>
          <p:spPr>
            <a:xfrm>
              <a:off x="4297376" y="3189008"/>
              <a:ext cx="3169920" cy="0"/>
            </a:xfrm>
            <a:prstGeom prst="line">
              <a:avLst/>
            </a:prstGeom>
            <a:ln>
              <a:solidFill>
                <a:srgbClr val="1072D6"/>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347569" y="4266500"/>
            <a:ext cx="2115215" cy="2031325"/>
          </a:xfrm>
          <a:prstGeom prst="rect">
            <a:avLst/>
          </a:prstGeom>
        </p:spPr>
        <p:txBody>
          <a:bodyPr wrap="square">
            <a:spAutoFit/>
          </a:bodyPr>
          <a:lstStyle/>
          <a:p>
            <a:r>
              <a:rPr lang="en-US" dirty="0" smtClean="0"/>
              <a:t>Movie Statistics</a:t>
            </a:r>
          </a:p>
          <a:p>
            <a:r>
              <a:rPr lang="en-US" dirty="0" smtClean="0"/>
              <a:t>Min</a:t>
            </a:r>
            <a:r>
              <a:rPr lang="en-US" dirty="0"/>
              <a:t>.   </a:t>
            </a:r>
            <a:r>
              <a:rPr lang="en-US" dirty="0" smtClean="0"/>
              <a:t>	: 1.00   </a:t>
            </a:r>
          </a:p>
          <a:p>
            <a:r>
              <a:rPr lang="en-US" dirty="0" smtClean="0"/>
              <a:t>1st </a:t>
            </a:r>
            <a:r>
              <a:rPr lang="en-US" dirty="0"/>
              <a:t>Qu</a:t>
            </a:r>
            <a:r>
              <a:rPr lang="en-US" dirty="0" smtClean="0"/>
              <a:t>.	: 3.00   </a:t>
            </a:r>
          </a:p>
          <a:p>
            <a:r>
              <a:rPr lang="en-US" dirty="0" smtClean="0"/>
              <a:t>Median 	: </a:t>
            </a:r>
            <a:r>
              <a:rPr lang="en-US" dirty="0"/>
              <a:t>10.00   </a:t>
            </a:r>
            <a:endParaRPr lang="en-US" dirty="0" smtClean="0"/>
          </a:p>
          <a:p>
            <a:r>
              <a:rPr lang="en-US" dirty="0" smtClean="0"/>
              <a:t>Mean   	: </a:t>
            </a:r>
            <a:r>
              <a:rPr lang="en-US" dirty="0"/>
              <a:t>54.82   </a:t>
            </a:r>
            <a:endParaRPr lang="en-US" dirty="0" smtClean="0"/>
          </a:p>
          <a:p>
            <a:r>
              <a:rPr lang="en-US" dirty="0" smtClean="0"/>
              <a:t>3rd </a:t>
            </a:r>
            <a:r>
              <a:rPr lang="en-US" dirty="0"/>
              <a:t>Qu</a:t>
            </a:r>
            <a:r>
              <a:rPr lang="en-US" dirty="0" smtClean="0"/>
              <a:t>.	: </a:t>
            </a:r>
            <a:r>
              <a:rPr lang="en-US" dirty="0"/>
              <a:t>58.00   </a:t>
            </a:r>
            <a:endParaRPr lang="en-US" dirty="0" smtClean="0"/>
          </a:p>
          <a:p>
            <a:r>
              <a:rPr lang="en-US" dirty="0" smtClean="0"/>
              <a:t>Max</a:t>
            </a:r>
            <a:r>
              <a:rPr lang="en-US" dirty="0"/>
              <a:t>.   </a:t>
            </a:r>
            <a:r>
              <a:rPr lang="en-US" dirty="0" smtClean="0"/>
              <a:t>	: 260.00 </a:t>
            </a:r>
            <a:endParaRPr lang="en-US" dirty="0"/>
          </a:p>
        </p:txBody>
      </p:sp>
      <p:grpSp>
        <p:nvGrpSpPr>
          <p:cNvPr id="16" name="Group 15"/>
          <p:cNvGrpSpPr/>
          <p:nvPr/>
        </p:nvGrpSpPr>
        <p:grpSpPr>
          <a:xfrm>
            <a:off x="5109208" y="1413489"/>
            <a:ext cx="6518433" cy="4884336"/>
            <a:chOff x="5226166" y="1019116"/>
            <a:chExt cx="7401831" cy="5546276"/>
          </a:xfrm>
        </p:grpSpPr>
        <p:pic>
          <p:nvPicPr>
            <p:cNvPr id="12" name="Picture 11"/>
            <p:cNvPicPr>
              <a:picLocks noChangeAspect="1"/>
            </p:cNvPicPr>
            <p:nvPr/>
          </p:nvPicPr>
          <p:blipFill>
            <a:blip r:embed="rId2"/>
            <a:stretch>
              <a:fillRect/>
            </a:stretch>
          </p:blipFill>
          <p:spPr>
            <a:xfrm>
              <a:off x="5226166" y="1019116"/>
              <a:ext cx="7401831" cy="5546276"/>
            </a:xfrm>
            <a:prstGeom prst="rect">
              <a:avLst/>
            </a:prstGeom>
          </p:spPr>
        </p:pic>
        <p:sp>
          <p:nvSpPr>
            <p:cNvPr id="15" name="Freeform 14"/>
            <p:cNvSpPr/>
            <p:nvPr/>
          </p:nvSpPr>
          <p:spPr>
            <a:xfrm>
              <a:off x="6449568" y="1595096"/>
              <a:ext cx="5181600" cy="4347458"/>
            </a:xfrm>
            <a:custGeom>
              <a:avLst/>
              <a:gdLst>
                <a:gd name="connsiteX0" fmla="*/ 0 w 5181600"/>
                <a:gd name="connsiteY0" fmla="*/ 4293640 h 4347458"/>
                <a:gd name="connsiteX1" fmla="*/ 3157728 w 5181600"/>
                <a:gd name="connsiteY1" fmla="*/ 3745000 h 4347458"/>
                <a:gd name="connsiteX2" fmla="*/ 4620768 w 5181600"/>
                <a:gd name="connsiteY2" fmla="*/ 2056 h 4347458"/>
                <a:gd name="connsiteX3" fmla="*/ 5181600 w 5181600"/>
                <a:gd name="connsiteY3" fmla="*/ 4305832 h 4347458"/>
              </a:gdLst>
              <a:ahLst/>
              <a:cxnLst>
                <a:cxn ang="0">
                  <a:pos x="connsiteX0" y="connsiteY0"/>
                </a:cxn>
                <a:cxn ang="0">
                  <a:pos x="connsiteX1" y="connsiteY1"/>
                </a:cxn>
                <a:cxn ang="0">
                  <a:pos x="connsiteX2" y="connsiteY2"/>
                </a:cxn>
                <a:cxn ang="0">
                  <a:pos x="connsiteX3" y="connsiteY3"/>
                </a:cxn>
              </a:cxnLst>
              <a:rect l="l" t="t" r="r" b="b"/>
              <a:pathLst>
                <a:path w="5181600" h="4347458">
                  <a:moveTo>
                    <a:pt x="0" y="4293640"/>
                  </a:moveTo>
                  <a:cubicBezTo>
                    <a:pt x="1193800" y="4376952"/>
                    <a:pt x="2387600" y="4460264"/>
                    <a:pt x="3157728" y="3745000"/>
                  </a:cubicBezTo>
                  <a:cubicBezTo>
                    <a:pt x="3927856" y="3029736"/>
                    <a:pt x="4283456" y="-91416"/>
                    <a:pt x="4620768" y="2056"/>
                  </a:cubicBezTo>
                  <a:cubicBezTo>
                    <a:pt x="4958080" y="95528"/>
                    <a:pt x="5065776" y="3598696"/>
                    <a:pt x="5181600" y="4305832"/>
                  </a:cubicBezTo>
                </a:path>
              </a:pathLst>
            </a:custGeom>
            <a:noFill/>
            <a:ln w="38100">
              <a:solidFill>
                <a:srgbClr val="BF38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1780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Univariate Analysis</a:t>
            </a:r>
            <a:endParaRPr lang="en-US" spc="600" dirty="0">
              <a:latin typeface="SF UI Display" charset="0"/>
              <a:ea typeface="SF UI Display" charset="0"/>
              <a:cs typeface="SF UI Display" charset="0"/>
            </a:endParaRPr>
          </a:p>
        </p:txBody>
      </p:sp>
      <p:sp>
        <p:nvSpPr>
          <p:cNvPr id="6" name="Rectangle 5"/>
          <p:cNvSpPr/>
          <p:nvPr/>
        </p:nvSpPr>
        <p:spPr>
          <a:xfrm>
            <a:off x="347569" y="3495478"/>
            <a:ext cx="5108448" cy="1477328"/>
          </a:xfrm>
          <a:prstGeom prst="rect">
            <a:avLst/>
          </a:prstGeom>
        </p:spPr>
        <p:txBody>
          <a:bodyPr wrap="square">
            <a:spAutoFit/>
          </a:bodyPr>
          <a:lstStyle/>
          <a:p>
            <a:r>
              <a:rPr lang="en-US" dirty="0" err="1"/>
              <a:t>Movie_facebook_likes</a:t>
            </a:r>
            <a:r>
              <a:rPr lang="en-US" dirty="0"/>
              <a:t> distribution - It seem like focusing only to certain area gives me more understanding of data so I limit </a:t>
            </a:r>
            <a:r>
              <a:rPr lang="en-US" dirty="0" err="1"/>
              <a:t>movie_facebook_likes</a:t>
            </a:r>
            <a:r>
              <a:rPr lang="en-US" dirty="0"/>
              <a:t> 50000 and count with 1000 occurrences.</a:t>
            </a:r>
          </a:p>
        </p:txBody>
      </p:sp>
      <p:grpSp>
        <p:nvGrpSpPr>
          <p:cNvPr id="23" name="Group 22"/>
          <p:cNvGrpSpPr/>
          <p:nvPr/>
        </p:nvGrpSpPr>
        <p:grpSpPr>
          <a:xfrm>
            <a:off x="347569" y="1311724"/>
            <a:ext cx="3169920" cy="1971351"/>
            <a:chOff x="4297376" y="2819276"/>
            <a:chExt cx="3169920" cy="1971351"/>
          </a:xfrm>
        </p:grpSpPr>
        <p:sp>
          <p:nvSpPr>
            <p:cNvPr id="24" name="Rectangle 23"/>
            <p:cNvSpPr/>
            <p:nvPr/>
          </p:nvSpPr>
          <p:spPr>
            <a:xfrm>
              <a:off x="4297376" y="3313299"/>
              <a:ext cx="2806560" cy="1477328"/>
            </a:xfrm>
            <a:prstGeom prst="rect">
              <a:avLst/>
            </a:prstGeom>
          </p:spPr>
          <p:txBody>
            <a:bodyPr wrap="square">
              <a:spAutoFit/>
            </a:bodyPr>
            <a:lstStyle/>
            <a:p>
              <a:r>
                <a:rPr lang="en-US" dirty="0" smtClean="0">
                  <a:solidFill>
                    <a:srgbClr val="1072D6"/>
                  </a:solidFill>
                  <a:latin typeface="SF UI Display Light" charset="0"/>
                  <a:ea typeface="SF UI Display Light" charset="0"/>
                  <a:cs typeface="SF UI Display Light" charset="0"/>
                </a:rPr>
                <a:t>Movie Director</a:t>
              </a:r>
            </a:p>
            <a:p>
              <a:r>
                <a:rPr lang="en-US" dirty="0" smtClean="0">
                  <a:solidFill>
                    <a:srgbClr val="1072D6"/>
                  </a:solidFill>
                  <a:latin typeface="SF UI Display Light" charset="0"/>
                  <a:ea typeface="SF UI Display Light" charset="0"/>
                  <a:cs typeface="SF UI Display Light" charset="0"/>
                </a:rPr>
                <a:t>Content </a:t>
              </a:r>
              <a:r>
                <a:rPr lang="en-US" dirty="0" smtClean="0">
                  <a:solidFill>
                    <a:srgbClr val="1072D6"/>
                  </a:solidFill>
                  <a:latin typeface="SF UI Display Light" charset="0"/>
                  <a:ea typeface="SF UI Display Light" charset="0"/>
                  <a:cs typeface="SF UI Display Light" charset="0"/>
                </a:rPr>
                <a:t>Rating</a:t>
              </a:r>
            </a:p>
            <a:p>
              <a:r>
                <a:rPr lang="en-US" dirty="0" smtClean="0">
                  <a:solidFill>
                    <a:srgbClr val="1072D6"/>
                  </a:solidFill>
                  <a:latin typeface="SF UI Display Light" charset="0"/>
                  <a:ea typeface="SF UI Display Light" charset="0"/>
                  <a:cs typeface="SF UI Display Light" charset="0"/>
                </a:rPr>
                <a:t>Title Year</a:t>
              </a:r>
            </a:p>
            <a:p>
              <a:r>
                <a:rPr lang="en-US" dirty="0" smtClean="0">
                  <a:solidFill>
                    <a:srgbClr val="1072D6"/>
                  </a:solidFill>
                  <a:latin typeface="SF UI Display Light" charset="0"/>
                  <a:ea typeface="SF UI Display Light" charset="0"/>
                  <a:cs typeface="SF UI Display Light" charset="0"/>
                </a:rPr>
                <a:t>Profit  Distribution</a:t>
              </a:r>
            </a:p>
            <a:p>
              <a:r>
                <a:rPr lang="en-US" b="1" dirty="0">
                  <a:solidFill>
                    <a:srgbClr val="1072D6"/>
                  </a:solidFill>
                  <a:latin typeface="SF UI Display Light" charset="0"/>
                  <a:ea typeface="SF UI Display Light" charset="0"/>
                  <a:cs typeface="SF UI Display Light" charset="0"/>
                </a:rPr>
                <a:t> </a:t>
              </a:r>
              <a:r>
                <a:rPr lang="en-US" b="1" dirty="0" smtClean="0">
                  <a:solidFill>
                    <a:srgbClr val="1072D6"/>
                  </a:solidFill>
                  <a:latin typeface="SF UI Display Light" charset="0"/>
                  <a:ea typeface="SF UI Display Light" charset="0"/>
                  <a:cs typeface="SF UI Display Light" charset="0"/>
                </a:rPr>
                <a:t>&gt; </a:t>
              </a:r>
              <a:r>
                <a:rPr lang="en-US" b="1" dirty="0" smtClean="0">
                  <a:solidFill>
                    <a:srgbClr val="1072D6"/>
                  </a:solidFill>
                  <a:latin typeface="SF UI Display Light" charset="0"/>
                  <a:ea typeface="SF UI Display Light" charset="0"/>
                  <a:cs typeface="SF UI Display Light" charset="0"/>
                </a:rPr>
                <a:t>Movie </a:t>
              </a:r>
              <a:r>
                <a:rPr lang="en-US" b="1" dirty="0" smtClean="0">
                  <a:solidFill>
                    <a:srgbClr val="1072D6"/>
                  </a:solidFill>
                  <a:latin typeface="SF UI Display Light" charset="0"/>
                  <a:ea typeface="SF UI Display Light" charset="0"/>
                  <a:cs typeface="SF UI Display Light" charset="0"/>
                </a:rPr>
                <a:t>Facebook Likes</a:t>
              </a:r>
            </a:p>
          </p:txBody>
        </p:sp>
        <p:sp>
          <p:nvSpPr>
            <p:cNvPr id="25" name="Rectangle 24"/>
            <p:cNvSpPr/>
            <p:nvPr/>
          </p:nvSpPr>
          <p:spPr>
            <a:xfrm>
              <a:off x="4297376" y="2819276"/>
              <a:ext cx="3111749" cy="369332"/>
            </a:xfrm>
            <a:prstGeom prst="rect">
              <a:avLst/>
            </a:prstGeom>
          </p:spPr>
          <p:txBody>
            <a:bodyPr wrap="none">
              <a:spAutoFit/>
            </a:bodyPr>
            <a:lstStyle/>
            <a:p>
              <a:r>
                <a:rPr lang="en-US" b="1" spc="300" dirty="0" smtClean="0">
                  <a:solidFill>
                    <a:srgbClr val="1072D6"/>
                  </a:solidFill>
                  <a:latin typeface="SF UI Display" charset="0"/>
                  <a:ea typeface="SF UI Display" charset="0"/>
                  <a:cs typeface="SF UI Display" charset="0"/>
                </a:rPr>
                <a:t>Supporting Features</a:t>
              </a:r>
              <a:endParaRPr lang="en-US" b="1" spc="300" dirty="0">
                <a:solidFill>
                  <a:srgbClr val="1072D6"/>
                </a:solidFill>
                <a:latin typeface="SF UI Display" charset="0"/>
                <a:ea typeface="SF UI Display" charset="0"/>
                <a:cs typeface="SF UI Display" charset="0"/>
              </a:endParaRPr>
            </a:p>
          </p:txBody>
        </p:sp>
        <p:cxnSp>
          <p:nvCxnSpPr>
            <p:cNvPr id="26" name="Straight Connector 25"/>
            <p:cNvCxnSpPr/>
            <p:nvPr/>
          </p:nvCxnSpPr>
          <p:spPr>
            <a:xfrm>
              <a:off x="4297376" y="3189008"/>
              <a:ext cx="3169920" cy="0"/>
            </a:xfrm>
            <a:prstGeom prst="line">
              <a:avLst/>
            </a:prstGeom>
            <a:ln>
              <a:solidFill>
                <a:srgbClr val="1072D6"/>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2"/>
          <a:stretch>
            <a:fillRect/>
          </a:stretch>
        </p:blipFill>
        <p:spPr>
          <a:xfrm>
            <a:off x="8826964" y="667820"/>
            <a:ext cx="2889533" cy="2976321"/>
          </a:xfrm>
          <a:prstGeom prst="rect">
            <a:avLst/>
          </a:prstGeom>
        </p:spPr>
      </p:pic>
      <p:pic>
        <p:nvPicPr>
          <p:cNvPr id="5" name="Picture 4"/>
          <p:cNvPicPr>
            <a:picLocks noChangeAspect="1"/>
          </p:cNvPicPr>
          <p:nvPr/>
        </p:nvPicPr>
        <p:blipFill>
          <a:blip r:embed="rId3"/>
          <a:stretch>
            <a:fillRect/>
          </a:stretch>
        </p:blipFill>
        <p:spPr>
          <a:xfrm>
            <a:off x="5456016" y="782292"/>
            <a:ext cx="2889533" cy="2976321"/>
          </a:xfrm>
          <a:prstGeom prst="rect">
            <a:avLst/>
          </a:prstGeom>
        </p:spPr>
      </p:pic>
      <p:pic>
        <p:nvPicPr>
          <p:cNvPr id="10" name="Picture 9"/>
          <p:cNvPicPr>
            <a:picLocks noChangeAspect="1"/>
          </p:cNvPicPr>
          <p:nvPr/>
        </p:nvPicPr>
        <p:blipFill>
          <a:blip r:embed="rId4"/>
          <a:stretch>
            <a:fillRect/>
          </a:stretch>
        </p:blipFill>
        <p:spPr>
          <a:xfrm>
            <a:off x="5658035" y="3824289"/>
            <a:ext cx="5963351" cy="3033711"/>
          </a:xfrm>
          <a:prstGeom prst="rect">
            <a:avLst/>
          </a:prstGeom>
        </p:spPr>
      </p:pic>
    </p:spTree>
    <p:extLst>
      <p:ext uri="{BB962C8B-B14F-4D97-AF65-F5344CB8AC3E}">
        <p14:creationId xmlns:p14="http://schemas.microsoft.com/office/powerpoint/2010/main" val="38514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Bivariate Analysis</a:t>
            </a:r>
            <a:endParaRPr lang="en-US" spc="600" dirty="0">
              <a:latin typeface="SF UI Display" charset="0"/>
              <a:ea typeface="SF UI Display" charset="0"/>
              <a:cs typeface="SF UI Display" charset="0"/>
            </a:endParaRPr>
          </a:p>
        </p:txBody>
      </p:sp>
      <p:grpSp>
        <p:nvGrpSpPr>
          <p:cNvPr id="4" name="Group 3"/>
          <p:cNvGrpSpPr/>
          <p:nvPr/>
        </p:nvGrpSpPr>
        <p:grpSpPr>
          <a:xfrm>
            <a:off x="1209331" y="950382"/>
            <a:ext cx="4132616" cy="5491691"/>
            <a:chOff x="665626" y="2797459"/>
            <a:chExt cx="4132616" cy="5491691"/>
          </a:xfrm>
        </p:grpSpPr>
        <p:sp>
          <p:nvSpPr>
            <p:cNvPr id="5" name="Rectangle 4"/>
            <p:cNvSpPr/>
            <p:nvPr/>
          </p:nvSpPr>
          <p:spPr>
            <a:xfrm>
              <a:off x="665626" y="3210837"/>
              <a:ext cx="4132616" cy="5078313"/>
            </a:xfrm>
            <a:prstGeom prst="rect">
              <a:avLst/>
            </a:prstGeom>
          </p:spPr>
          <p:txBody>
            <a:bodyPr wrap="square">
              <a:spAutoFit/>
            </a:bodyPr>
            <a:lstStyle/>
            <a:p>
              <a:r>
                <a:rPr lang="en-US" b="1" dirty="0" smtClean="0">
                  <a:solidFill>
                    <a:srgbClr val="188447"/>
                  </a:solidFill>
                  <a:latin typeface="SF UI Display Light" charset="0"/>
                  <a:ea typeface="SF UI Display Light" charset="0"/>
                  <a:cs typeface="SF UI Display Light" charset="0"/>
                </a:rPr>
                <a:t>Vs. </a:t>
              </a:r>
              <a:r>
                <a:rPr lang="en-US" b="1" dirty="0" err="1" smtClean="0">
                  <a:solidFill>
                    <a:srgbClr val="188447"/>
                  </a:solidFill>
                  <a:latin typeface="SF UI Display Light" charset="0"/>
                  <a:ea typeface="SF UI Display Light" charset="0"/>
                  <a:cs typeface="SF UI Display Light" charset="0"/>
                </a:rPr>
                <a:t>Imdb</a:t>
              </a:r>
              <a:r>
                <a:rPr lang="en-US" b="1" dirty="0" smtClean="0">
                  <a:solidFill>
                    <a:srgbClr val="188447"/>
                  </a:solidFill>
                  <a:latin typeface="SF UI Display Light" charset="0"/>
                  <a:ea typeface="SF UI Display Light" charset="0"/>
                  <a:cs typeface="SF UI Display Light" charset="0"/>
                </a:rPr>
                <a:t> Score</a:t>
              </a:r>
            </a:p>
            <a:p>
              <a:pPr marL="285750" indent="-285750">
                <a:buFont typeface="Arial" charset="0"/>
                <a:buChar char="•"/>
              </a:pPr>
              <a:r>
                <a:rPr lang="en-US" dirty="0" err="1" smtClean="0">
                  <a:solidFill>
                    <a:srgbClr val="188447"/>
                  </a:solidFill>
                  <a:latin typeface="SF UI Display Light" charset="0"/>
                  <a:ea typeface="SF UI Display Light" charset="0"/>
                  <a:cs typeface="SF UI Display Light" charset="0"/>
                </a:rPr>
                <a:t>Imdb</a:t>
              </a:r>
              <a:r>
                <a:rPr lang="en-US" dirty="0" smtClean="0">
                  <a:solidFill>
                    <a:srgbClr val="188447"/>
                  </a:solidFill>
                  <a:latin typeface="SF UI Display Light" charset="0"/>
                  <a:ea typeface="SF UI Display Light" charset="0"/>
                  <a:cs typeface="SF UI Display Light" charset="0"/>
                </a:rPr>
                <a:t> </a:t>
              </a:r>
              <a:r>
                <a:rPr lang="en-US" dirty="0" smtClean="0">
                  <a:solidFill>
                    <a:srgbClr val="188447"/>
                  </a:solidFill>
                  <a:latin typeface="SF UI Display Light" charset="0"/>
                  <a:ea typeface="SF UI Display Light" charset="0"/>
                  <a:cs typeface="SF UI Display Light" charset="0"/>
                </a:rPr>
                <a:t>Score vs. Title Year of Movies</a:t>
              </a:r>
            </a:p>
            <a:p>
              <a:pPr marL="285750" indent="-285750">
                <a:buFont typeface="Arial" charset="0"/>
                <a:buChar char="•"/>
              </a:pPr>
              <a:r>
                <a:rPr lang="en-US" dirty="0">
                  <a:solidFill>
                    <a:srgbClr val="188447"/>
                  </a:solidFill>
                  <a:latin typeface="SF UI Display Light" charset="0"/>
                  <a:ea typeface="SF UI Display Light" charset="0"/>
                  <a:cs typeface="SF UI Display Light" charset="0"/>
                </a:rPr>
                <a:t>Facebook Likes vs. </a:t>
              </a:r>
              <a:r>
                <a:rPr lang="en-US" dirty="0" err="1">
                  <a:solidFill>
                    <a:srgbClr val="188447"/>
                  </a:solidFill>
                  <a:latin typeface="SF UI Display Light" charset="0"/>
                  <a:ea typeface="SF UI Display Light" charset="0"/>
                  <a:cs typeface="SF UI Display Light" charset="0"/>
                </a:rPr>
                <a:t>imdb</a:t>
              </a:r>
              <a:r>
                <a:rPr lang="en-US" dirty="0">
                  <a:solidFill>
                    <a:srgbClr val="188447"/>
                  </a:solidFill>
                  <a:latin typeface="SF UI Display Light" charset="0"/>
                  <a:ea typeface="SF UI Display Light" charset="0"/>
                  <a:cs typeface="SF UI Display Light" charset="0"/>
                </a:rPr>
                <a:t> score</a:t>
              </a:r>
            </a:p>
            <a:p>
              <a:pPr marL="285750" indent="-285750">
                <a:buFont typeface="Arial" charset="0"/>
                <a:buChar char="•"/>
              </a:pPr>
              <a:r>
                <a:rPr lang="en-US" dirty="0">
                  <a:solidFill>
                    <a:srgbClr val="188447"/>
                  </a:solidFill>
                  <a:latin typeface="SF UI Display Light" charset="0"/>
                  <a:ea typeface="SF UI Display Light" charset="0"/>
                  <a:cs typeface="SF UI Display Light" charset="0"/>
                </a:rPr>
                <a:t>Number of voters vs. </a:t>
              </a:r>
              <a:r>
                <a:rPr lang="en-US" dirty="0" err="1">
                  <a:solidFill>
                    <a:srgbClr val="188447"/>
                  </a:solidFill>
                  <a:latin typeface="SF UI Display Light" charset="0"/>
                  <a:ea typeface="SF UI Display Light" charset="0"/>
                  <a:cs typeface="SF UI Display Light" charset="0"/>
                </a:rPr>
                <a:t>imdb</a:t>
              </a:r>
              <a:r>
                <a:rPr lang="en-US" dirty="0">
                  <a:solidFill>
                    <a:srgbClr val="188447"/>
                  </a:solidFill>
                  <a:latin typeface="SF UI Display Light" charset="0"/>
                  <a:ea typeface="SF UI Display Light" charset="0"/>
                  <a:cs typeface="SF UI Display Light" charset="0"/>
                </a:rPr>
                <a:t> score</a:t>
              </a:r>
            </a:p>
            <a:p>
              <a:pPr marL="285750" indent="-285750">
                <a:buFont typeface="Arial" charset="0"/>
                <a:buChar char="•"/>
              </a:pPr>
              <a:r>
                <a:rPr lang="en-US" dirty="0">
                  <a:solidFill>
                    <a:srgbClr val="188447"/>
                  </a:solidFill>
                  <a:latin typeface="SF UI Display Light" charset="0"/>
                  <a:ea typeface="SF UI Display Light" charset="0"/>
                  <a:cs typeface="SF UI Display Light" charset="0"/>
                </a:rPr>
                <a:t>Content Rating vs. Average </a:t>
              </a:r>
              <a:r>
                <a:rPr lang="en-US" dirty="0" err="1">
                  <a:solidFill>
                    <a:srgbClr val="188447"/>
                  </a:solidFill>
                  <a:latin typeface="SF UI Display Light" charset="0"/>
                  <a:ea typeface="SF UI Display Light" charset="0"/>
                  <a:cs typeface="SF UI Display Light" charset="0"/>
                </a:rPr>
                <a:t>Imdb</a:t>
              </a:r>
              <a:r>
                <a:rPr lang="en-US" dirty="0">
                  <a:solidFill>
                    <a:srgbClr val="188447"/>
                  </a:solidFill>
                  <a:latin typeface="SF UI Display Light" charset="0"/>
                  <a:ea typeface="SF UI Display Light" charset="0"/>
                  <a:cs typeface="SF UI Display Light" charset="0"/>
                </a:rPr>
                <a:t> Score</a:t>
              </a:r>
            </a:p>
            <a:p>
              <a:pPr marL="285750" indent="-285750">
                <a:buFont typeface="Arial" charset="0"/>
                <a:buChar char="•"/>
              </a:pPr>
              <a:r>
                <a:rPr lang="en-US" dirty="0">
                  <a:solidFill>
                    <a:srgbClr val="188447"/>
                  </a:solidFill>
                  <a:latin typeface="SF UI Display Light" charset="0"/>
                  <a:ea typeface="SF UI Display Light" charset="0"/>
                  <a:cs typeface="SF UI Display Light" charset="0"/>
                </a:rPr>
                <a:t>Profit vs. </a:t>
              </a:r>
              <a:r>
                <a:rPr lang="en-US" dirty="0" err="1">
                  <a:solidFill>
                    <a:srgbClr val="188447"/>
                  </a:solidFill>
                  <a:latin typeface="SF UI Display Light" charset="0"/>
                  <a:ea typeface="SF UI Display Light" charset="0"/>
                  <a:cs typeface="SF UI Display Light" charset="0"/>
                </a:rPr>
                <a:t>imdb</a:t>
              </a:r>
              <a:r>
                <a:rPr lang="en-US" dirty="0">
                  <a:solidFill>
                    <a:srgbClr val="188447"/>
                  </a:solidFill>
                  <a:latin typeface="SF UI Display Light" charset="0"/>
                  <a:ea typeface="SF UI Display Light" charset="0"/>
                  <a:cs typeface="SF UI Display Light" charset="0"/>
                </a:rPr>
                <a:t> Score </a:t>
              </a:r>
              <a:endParaRPr lang="en-US" dirty="0" smtClean="0">
                <a:solidFill>
                  <a:srgbClr val="1072D6"/>
                </a:solidFill>
                <a:latin typeface="SF UI Display Light" charset="0"/>
                <a:ea typeface="SF UI Display Light" charset="0"/>
                <a:cs typeface="SF UI Display Light" charset="0"/>
              </a:endParaRPr>
            </a:p>
            <a:p>
              <a:pPr marL="285750" indent="-285750">
                <a:buFont typeface="Arial" charset="0"/>
                <a:buChar char="•"/>
              </a:pPr>
              <a:r>
                <a:rPr lang="en-US" dirty="0" smtClean="0">
                  <a:solidFill>
                    <a:srgbClr val="188447"/>
                  </a:solidFill>
                  <a:latin typeface="SF UI Display Light" charset="0"/>
                  <a:ea typeface="SF UI Display Light" charset="0"/>
                  <a:cs typeface="SF UI Display Light" charset="0"/>
                </a:rPr>
                <a:t>Budget vs </a:t>
              </a:r>
              <a:r>
                <a:rPr lang="en-US" dirty="0" err="1" smtClean="0">
                  <a:solidFill>
                    <a:srgbClr val="188447"/>
                  </a:solidFill>
                  <a:latin typeface="SF UI Display Light" charset="0"/>
                  <a:ea typeface="SF UI Display Light" charset="0"/>
                  <a:cs typeface="SF UI Display Light" charset="0"/>
                </a:rPr>
                <a:t>Imdb</a:t>
              </a:r>
              <a:r>
                <a:rPr lang="en-US" dirty="0" smtClean="0">
                  <a:solidFill>
                    <a:srgbClr val="188447"/>
                  </a:solidFill>
                  <a:latin typeface="SF UI Display Light" charset="0"/>
                  <a:ea typeface="SF UI Display Light" charset="0"/>
                  <a:cs typeface="SF UI Display Light" charset="0"/>
                </a:rPr>
                <a:t> </a:t>
              </a:r>
              <a:r>
                <a:rPr lang="en-US" dirty="0" smtClean="0">
                  <a:solidFill>
                    <a:srgbClr val="188447"/>
                  </a:solidFill>
                  <a:latin typeface="SF UI Display Light" charset="0"/>
                  <a:ea typeface="SF UI Display Light" charset="0"/>
                  <a:cs typeface="SF UI Display Light" charset="0"/>
                </a:rPr>
                <a:t>Score</a:t>
              </a:r>
            </a:p>
            <a:p>
              <a:endParaRPr lang="en-US" dirty="0" smtClean="0">
                <a:solidFill>
                  <a:srgbClr val="188447"/>
                </a:solidFill>
                <a:latin typeface="SF UI Display Light" charset="0"/>
                <a:ea typeface="SF UI Display Light" charset="0"/>
                <a:cs typeface="SF UI Display Light" charset="0"/>
              </a:endParaRPr>
            </a:p>
            <a:p>
              <a:r>
                <a:rPr lang="en-US" b="1" dirty="0" smtClean="0">
                  <a:solidFill>
                    <a:srgbClr val="1072D6"/>
                  </a:solidFill>
                  <a:latin typeface="SF UI Display Light" charset="0"/>
                  <a:ea typeface="SF UI Display Light" charset="0"/>
                  <a:cs typeface="SF UI Display Light" charset="0"/>
                </a:rPr>
                <a:t>Vs. Title Year</a:t>
              </a:r>
              <a:endParaRPr lang="en-US" b="1" dirty="0" smtClean="0">
                <a:solidFill>
                  <a:srgbClr val="1072D6"/>
                </a:solidFill>
                <a:latin typeface="SF UI Display Light" charset="0"/>
                <a:ea typeface="SF UI Display Light" charset="0"/>
                <a:cs typeface="SF UI Display Light" charset="0"/>
              </a:endParaRPr>
            </a:p>
            <a:p>
              <a:pPr marL="285750" indent="-285750">
                <a:buFont typeface="Arial" charset="0"/>
                <a:buChar char="•"/>
              </a:pPr>
              <a:r>
                <a:rPr lang="en-US" dirty="0" smtClean="0">
                  <a:solidFill>
                    <a:srgbClr val="1072D6"/>
                  </a:solidFill>
                  <a:latin typeface="SF UI Display Light" charset="0"/>
                  <a:ea typeface="SF UI Display Light" charset="0"/>
                  <a:cs typeface="SF UI Display Light" charset="0"/>
                </a:rPr>
                <a:t>Facebook Likes vs. Title </a:t>
              </a:r>
              <a:r>
                <a:rPr lang="en-US" dirty="0" smtClean="0">
                  <a:solidFill>
                    <a:srgbClr val="1072D6"/>
                  </a:solidFill>
                  <a:latin typeface="SF UI Display Light" charset="0"/>
                  <a:ea typeface="SF UI Display Light" charset="0"/>
                  <a:cs typeface="SF UI Display Light" charset="0"/>
                </a:rPr>
                <a:t>Year</a:t>
              </a:r>
            </a:p>
            <a:p>
              <a:pPr marL="285750" indent="-285750">
                <a:buFont typeface="Arial" charset="0"/>
                <a:buChar char="•"/>
              </a:pPr>
              <a:r>
                <a:rPr lang="en-US" dirty="0" smtClean="0">
                  <a:solidFill>
                    <a:srgbClr val="1072D6"/>
                  </a:solidFill>
                  <a:latin typeface="SF UI Display Light" charset="0"/>
                  <a:ea typeface="SF UI Display Light" charset="0"/>
                  <a:cs typeface="SF UI Display Light" charset="0"/>
                </a:rPr>
                <a:t>Budget vs. Title Year of Movies </a:t>
              </a:r>
            </a:p>
            <a:p>
              <a:pPr marL="285750" indent="-285750">
                <a:buFont typeface="Arial" charset="0"/>
                <a:buChar char="•"/>
              </a:pPr>
              <a:r>
                <a:rPr lang="en-US" dirty="0" smtClean="0">
                  <a:solidFill>
                    <a:srgbClr val="1072D6"/>
                  </a:solidFill>
                  <a:latin typeface="SF UI Display Light" charset="0"/>
                  <a:ea typeface="SF UI Display Light" charset="0"/>
                  <a:cs typeface="SF UI Display Light" charset="0"/>
                </a:rPr>
                <a:t>Profit </a:t>
              </a:r>
              <a:r>
                <a:rPr lang="en-US" dirty="0">
                  <a:solidFill>
                    <a:srgbClr val="1072D6"/>
                  </a:solidFill>
                  <a:latin typeface="SF UI Display Light" charset="0"/>
                  <a:ea typeface="SF UI Display Light" charset="0"/>
                  <a:cs typeface="SF UI Display Light" charset="0"/>
                </a:rPr>
                <a:t>vs. Title Year</a:t>
              </a:r>
            </a:p>
            <a:p>
              <a:endParaRPr lang="en-US" dirty="0" smtClean="0">
                <a:solidFill>
                  <a:srgbClr val="1072D6"/>
                </a:solidFill>
                <a:latin typeface="SF UI Display Light" charset="0"/>
                <a:ea typeface="SF UI Display Light" charset="0"/>
                <a:cs typeface="SF UI Display Light" charset="0"/>
              </a:endParaRPr>
            </a:p>
            <a:p>
              <a:r>
                <a:rPr lang="en-US" b="1" dirty="0" smtClean="0">
                  <a:solidFill>
                    <a:srgbClr val="BF3831"/>
                  </a:solidFill>
                  <a:latin typeface="SF UI Display Light" charset="0"/>
                  <a:ea typeface="SF UI Display Light" charset="0"/>
                  <a:cs typeface="SF UI Display Light" charset="0"/>
                </a:rPr>
                <a:t>Others</a:t>
              </a:r>
              <a:endParaRPr lang="en-US" b="1" dirty="0" smtClean="0">
                <a:solidFill>
                  <a:srgbClr val="BF3831"/>
                </a:solidFill>
                <a:latin typeface="SF UI Display Light" charset="0"/>
                <a:ea typeface="SF UI Display Light" charset="0"/>
                <a:cs typeface="SF UI Display Light" charset="0"/>
              </a:endParaRPr>
            </a:p>
            <a:p>
              <a:pPr marL="285750" indent="-285750">
                <a:buFont typeface="Arial" charset="0"/>
                <a:buChar char="•"/>
              </a:pPr>
              <a:r>
                <a:rPr lang="en-US" dirty="0" smtClean="0">
                  <a:solidFill>
                    <a:srgbClr val="BF3831"/>
                  </a:solidFill>
                  <a:latin typeface="SF UI Display Light" charset="0"/>
                  <a:ea typeface="SF UI Display Light" charset="0"/>
                  <a:cs typeface="SF UI Display Light" charset="0"/>
                </a:rPr>
                <a:t>Distribution </a:t>
              </a:r>
              <a:r>
                <a:rPr lang="en-US" dirty="0">
                  <a:solidFill>
                    <a:srgbClr val="BF3831"/>
                  </a:solidFill>
                  <a:latin typeface="SF UI Display Light" charset="0"/>
                  <a:ea typeface="SF UI Display Light" charset="0"/>
                  <a:cs typeface="SF UI Display Light" charset="0"/>
                </a:rPr>
                <a:t>of budget over </a:t>
              </a:r>
              <a:r>
                <a:rPr lang="en-US" dirty="0" smtClean="0">
                  <a:solidFill>
                    <a:srgbClr val="BF3831"/>
                  </a:solidFill>
                  <a:latin typeface="SF UI Display Light" charset="0"/>
                  <a:ea typeface="SF UI Display Light" charset="0"/>
                  <a:cs typeface="SF UI Display Light" charset="0"/>
                </a:rPr>
                <a:t>years</a:t>
              </a:r>
              <a:endParaRPr lang="en-US" dirty="0" smtClean="0">
                <a:solidFill>
                  <a:srgbClr val="188447"/>
                </a:solidFill>
                <a:latin typeface="SF UI Display Light" charset="0"/>
                <a:ea typeface="SF UI Display Light" charset="0"/>
                <a:cs typeface="SF UI Display Light" charset="0"/>
              </a:endParaRPr>
            </a:p>
            <a:p>
              <a:pPr marL="285750" indent="-285750">
                <a:buFont typeface="Arial" charset="0"/>
                <a:buChar char="•"/>
              </a:pPr>
              <a:r>
                <a:rPr lang="en-US" dirty="0" smtClean="0">
                  <a:solidFill>
                    <a:srgbClr val="BF3831"/>
                  </a:solidFill>
                  <a:latin typeface="SF UI Display Light" charset="0"/>
                  <a:ea typeface="SF UI Display Light" charset="0"/>
                  <a:cs typeface="SF UI Display Light" charset="0"/>
                </a:rPr>
                <a:t>Number of Voted Users  vs. Title </a:t>
              </a:r>
              <a:r>
                <a:rPr lang="en-US" dirty="0" smtClean="0">
                  <a:solidFill>
                    <a:srgbClr val="BF3831"/>
                  </a:solidFill>
                  <a:latin typeface="SF UI Display Light" charset="0"/>
                  <a:ea typeface="SF UI Display Light" charset="0"/>
                  <a:cs typeface="SF UI Display Light" charset="0"/>
                </a:rPr>
                <a:t>Year</a:t>
              </a:r>
            </a:p>
            <a:p>
              <a:pPr marL="285750" indent="-285750">
                <a:buFont typeface="Arial" charset="0"/>
                <a:buChar char="•"/>
              </a:pPr>
              <a:r>
                <a:rPr lang="en-US" dirty="0">
                  <a:solidFill>
                    <a:srgbClr val="BF3831"/>
                  </a:solidFill>
                  <a:latin typeface="SF UI Display Light" charset="0"/>
                  <a:ea typeface="SF UI Display Light" charset="0"/>
                  <a:cs typeface="SF UI Display Light" charset="0"/>
                </a:rPr>
                <a:t>Budget vs profit</a:t>
              </a:r>
            </a:p>
            <a:p>
              <a:endParaRPr lang="en-US" dirty="0" smtClean="0">
                <a:solidFill>
                  <a:srgbClr val="BF3831"/>
                </a:solidFill>
                <a:latin typeface="SF UI Display Light" charset="0"/>
                <a:ea typeface="SF UI Display Light" charset="0"/>
                <a:cs typeface="SF UI Display Light" charset="0"/>
              </a:endParaRPr>
            </a:p>
          </p:txBody>
        </p:sp>
        <p:sp>
          <p:nvSpPr>
            <p:cNvPr id="6" name="Rectangle 5"/>
            <p:cNvSpPr/>
            <p:nvPr/>
          </p:nvSpPr>
          <p:spPr>
            <a:xfrm>
              <a:off x="665626" y="2797459"/>
              <a:ext cx="3039615" cy="369332"/>
            </a:xfrm>
            <a:prstGeom prst="rect">
              <a:avLst/>
            </a:prstGeom>
          </p:spPr>
          <p:txBody>
            <a:bodyPr wrap="none">
              <a:spAutoFit/>
            </a:bodyPr>
            <a:lstStyle/>
            <a:p>
              <a:r>
                <a:rPr lang="en-US" b="1" spc="300" dirty="0" smtClean="0">
                  <a:solidFill>
                    <a:srgbClr val="071C40"/>
                  </a:solidFill>
                  <a:latin typeface="SF UI Display" charset="0"/>
                  <a:ea typeface="SF UI Display" charset="0"/>
                  <a:cs typeface="SF UI Display" charset="0"/>
                </a:rPr>
                <a:t>Analysis Conducted</a:t>
              </a:r>
              <a:endParaRPr lang="en-US" b="1" spc="300" dirty="0">
                <a:solidFill>
                  <a:srgbClr val="071C40"/>
                </a:solidFill>
                <a:latin typeface="SF UI Display" charset="0"/>
                <a:ea typeface="SF UI Display" charset="0"/>
                <a:cs typeface="SF UI Display" charset="0"/>
              </a:endParaRPr>
            </a:p>
          </p:txBody>
        </p:sp>
        <p:cxnSp>
          <p:nvCxnSpPr>
            <p:cNvPr id="7" name="Straight Connector 6"/>
            <p:cNvCxnSpPr/>
            <p:nvPr/>
          </p:nvCxnSpPr>
          <p:spPr>
            <a:xfrm>
              <a:off x="665626" y="3188608"/>
              <a:ext cx="3169920" cy="0"/>
            </a:xfrm>
            <a:prstGeom prst="line">
              <a:avLst/>
            </a:prstGeom>
            <a:ln>
              <a:solidFill>
                <a:srgbClr val="071C40"/>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a:stretch>
            <a:fillRect/>
          </a:stretch>
        </p:blipFill>
        <p:spPr>
          <a:xfrm>
            <a:off x="5500443" y="947422"/>
            <a:ext cx="6097838" cy="5494651"/>
          </a:xfrm>
          <a:prstGeom prst="rect">
            <a:avLst/>
          </a:prstGeom>
        </p:spPr>
      </p:pic>
    </p:spTree>
    <p:extLst>
      <p:ext uri="{BB962C8B-B14F-4D97-AF65-F5344CB8AC3E}">
        <p14:creationId xmlns:p14="http://schemas.microsoft.com/office/powerpoint/2010/main" val="962190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smtClean="0">
                <a:latin typeface="SF UI Display" charset="0"/>
                <a:ea typeface="SF UI Display" charset="0"/>
                <a:cs typeface="SF UI Display" charset="0"/>
              </a:rPr>
              <a:t>Bivariate Analysis</a:t>
            </a:r>
            <a:endParaRPr lang="en-US" spc="600" dirty="0">
              <a:latin typeface="SF UI Display" charset="0"/>
              <a:ea typeface="SF UI Display" charset="0"/>
              <a:cs typeface="SF UI Display" charset="0"/>
            </a:endParaRPr>
          </a:p>
        </p:txBody>
      </p:sp>
      <p:pic>
        <p:nvPicPr>
          <p:cNvPr id="8" name="Picture 7"/>
          <p:cNvPicPr>
            <a:picLocks noChangeAspect="1"/>
          </p:cNvPicPr>
          <p:nvPr/>
        </p:nvPicPr>
        <p:blipFill>
          <a:blip r:embed="rId2"/>
          <a:stretch>
            <a:fillRect/>
          </a:stretch>
        </p:blipFill>
        <p:spPr>
          <a:xfrm>
            <a:off x="1388832" y="873022"/>
            <a:ext cx="9414335" cy="4900084"/>
          </a:xfrm>
          <a:prstGeom prst="rect">
            <a:avLst/>
          </a:prstGeom>
        </p:spPr>
      </p:pic>
      <p:sp>
        <p:nvSpPr>
          <p:cNvPr id="10" name="Rectangle 9"/>
          <p:cNvSpPr/>
          <p:nvPr/>
        </p:nvSpPr>
        <p:spPr>
          <a:xfrm>
            <a:off x="874402" y="5773106"/>
            <a:ext cx="10683613" cy="646331"/>
          </a:xfrm>
          <a:prstGeom prst="rect">
            <a:avLst/>
          </a:prstGeom>
        </p:spPr>
        <p:txBody>
          <a:bodyPr wrap="square">
            <a:spAutoFit/>
          </a:bodyPr>
          <a:lstStyle/>
          <a:p>
            <a:r>
              <a:rPr lang="en-US" dirty="0" smtClean="0"/>
              <a:t>We clearly see that amount of movies produced increase over time but in contrary </a:t>
            </a:r>
            <a:r>
              <a:rPr lang="en-US" dirty="0" err="1" smtClean="0"/>
              <a:t>imdb</a:t>
            </a:r>
            <a:r>
              <a:rPr lang="en-US" dirty="0" smtClean="0"/>
              <a:t> score goes down. This might be the reason of low quality movie productions.</a:t>
            </a:r>
            <a:endParaRPr lang="en-US" dirty="0"/>
          </a:p>
        </p:txBody>
      </p:sp>
    </p:spTree>
    <p:extLst>
      <p:ext uri="{BB962C8B-B14F-4D97-AF65-F5344CB8AC3E}">
        <p14:creationId xmlns:p14="http://schemas.microsoft.com/office/powerpoint/2010/main" val="4714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67820"/>
          </a:xfrm>
          <a:prstGeom prst="rect">
            <a:avLst/>
          </a:prstGeom>
          <a:solidFill>
            <a:srgbClr val="071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SF UI Display Thin" charset="0"/>
                <a:ea typeface="SF UI Display Thin" charset="0"/>
                <a:cs typeface="SF UI Display Thin" charset="0"/>
              </a:rPr>
              <a:t>	</a:t>
            </a:r>
            <a:r>
              <a:rPr lang="en-US" spc="600" dirty="0">
                <a:latin typeface="SF UI Display" charset="0"/>
                <a:ea typeface="SF UI Display" charset="0"/>
                <a:cs typeface="SF UI Display" charset="0"/>
              </a:rPr>
              <a:t> Bivariate Analysis</a:t>
            </a:r>
            <a:endParaRPr lang="en-US" spc="600" dirty="0">
              <a:latin typeface="SF UI Display" charset="0"/>
              <a:ea typeface="SF UI Display" charset="0"/>
              <a:cs typeface="SF UI Display" charset="0"/>
            </a:endParaRPr>
          </a:p>
        </p:txBody>
      </p:sp>
      <p:sp>
        <p:nvSpPr>
          <p:cNvPr id="4" name="Rectangle 3"/>
          <p:cNvSpPr/>
          <p:nvPr/>
        </p:nvSpPr>
        <p:spPr>
          <a:xfrm>
            <a:off x="910979" y="784106"/>
            <a:ext cx="2562112" cy="369332"/>
          </a:xfrm>
          <a:prstGeom prst="rect">
            <a:avLst/>
          </a:prstGeom>
        </p:spPr>
        <p:txBody>
          <a:bodyPr wrap="none">
            <a:spAutoFit/>
          </a:bodyPr>
          <a:lstStyle/>
          <a:p>
            <a:r>
              <a:rPr lang="en-US" dirty="0" smtClean="0"/>
              <a:t>BUDGET VS. IMDB SCORE</a:t>
            </a:r>
            <a:endParaRPr lang="en-US" dirty="0">
              <a:solidFill>
                <a:srgbClr val="071C40"/>
              </a:solidFill>
            </a:endParaRPr>
          </a:p>
        </p:txBody>
      </p:sp>
      <p:pic>
        <p:nvPicPr>
          <p:cNvPr id="5" name="Picture 4"/>
          <p:cNvPicPr>
            <a:picLocks noChangeAspect="1"/>
          </p:cNvPicPr>
          <p:nvPr/>
        </p:nvPicPr>
        <p:blipFill>
          <a:blip r:embed="rId2"/>
          <a:stretch>
            <a:fillRect/>
          </a:stretch>
        </p:blipFill>
        <p:spPr>
          <a:xfrm>
            <a:off x="910978" y="1269724"/>
            <a:ext cx="10683613" cy="3940422"/>
          </a:xfrm>
          <a:prstGeom prst="rect">
            <a:avLst/>
          </a:prstGeom>
        </p:spPr>
      </p:pic>
      <p:sp>
        <p:nvSpPr>
          <p:cNvPr id="6" name="Rectangle 5"/>
          <p:cNvSpPr/>
          <p:nvPr/>
        </p:nvSpPr>
        <p:spPr>
          <a:xfrm>
            <a:off x="910978" y="5463192"/>
            <a:ext cx="10683613" cy="646331"/>
          </a:xfrm>
          <a:prstGeom prst="rect">
            <a:avLst/>
          </a:prstGeom>
        </p:spPr>
        <p:txBody>
          <a:bodyPr wrap="square">
            <a:spAutoFit/>
          </a:bodyPr>
          <a:lstStyle/>
          <a:p>
            <a:r>
              <a:rPr lang="en-US"/>
              <a:t>The effect of budget to </a:t>
            </a:r>
            <a:r>
              <a:rPr lang="en-US" dirty="0" err="1"/>
              <a:t>imdb</a:t>
            </a:r>
            <a:r>
              <a:rPr lang="en-US" dirty="0"/>
              <a:t> score appeared to be uniform. So we can easily say that budget have no real effect on </a:t>
            </a:r>
            <a:r>
              <a:rPr lang="en-US" dirty="0" err="1"/>
              <a:t>imdb</a:t>
            </a:r>
            <a:r>
              <a:rPr lang="en-US" dirty="0"/>
              <a:t> score.</a:t>
            </a:r>
          </a:p>
        </p:txBody>
      </p:sp>
    </p:spTree>
    <p:extLst>
      <p:ext uri="{BB962C8B-B14F-4D97-AF65-F5344CB8AC3E}">
        <p14:creationId xmlns:p14="http://schemas.microsoft.com/office/powerpoint/2010/main" val="628511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769</Words>
  <Application>Microsoft Macintosh PowerPoint</Application>
  <PresentationFormat>Widescreen</PresentationFormat>
  <Paragraphs>112</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Calibri</vt:lpstr>
      <vt:lpstr>Calibri Light</vt:lpstr>
      <vt:lpstr>SF UI Display</vt:lpstr>
      <vt:lpstr>SF UI Display Black</vt:lpstr>
      <vt:lpstr>SF UI Display Light</vt:lpstr>
      <vt:lpstr>SF UI Display Semibold</vt:lpstr>
      <vt:lpstr>SF UI Display Thin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Kılıçlı</dc:creator>
  <cp:lastModifiedBy>CEM KILICLI</cp:lastModifiedBy>
  <cp:revision>29</cp:revision>
  <dcterms:created xsi:type="dcterms:W3CDTF">2017-01-09T21:53:36Z</dcterms:created>
  <dcterms:modified xsi:type="dcterms:W3CDTF">2017-01-10T13:55:26Z</dcterms:modified>
</cp:coreProperties>
</file>